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Poppins" panose="00000500000000000000" pitchFamily="2" charset="0"/>
      <p:regular r:id="rId20"/>
    </p:embeddedFont>
    <p:embeddedFont>
      <p:font typeface="Poppins Bold" panose="00000800000000000000" charset="0"/>
      <p:regular r:id="rId21"/>
    </p:embeddedFont>
    <p:embeddedFont>
      <p:font typeface="Poppins Italics" panose="020B0604020202020204" charset="0"/>
      <p:regular r:id="rId22"/>
    </p:embeddedFont>
    <p:embeddedFont>
      <p:font typeface="Poppins Light" panose="00000400000000000000" pitchFamily="2" charset="0"/>
      <p:regular r:id="rId23"/>
    </p:embeddedFont>
    <p:embeddedFont>
      <p:font typeface="Poppins Semi-Bold"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26D111-0179-47D5-9D17-4BD610D831B3}" v="14" dt="2025-06-17T20:36:51.8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96" autoAdjust="0"/>
    <p:restoredTop sz="94657" autoAdjust="0"/>
  </p:normalViewPr>
  <p:slideViewPr>
    <p:cSldViewPr>
      <p:cViewPr>
        <p:scale>
          <a:sx n="52" d="100"/>
          <a:sy n="52" d="100"/>
        </p:scale>
        <p:origin x="442" y="878"/>
      </p:cViewPr>
      <p:guideLst>
        <p:guide orient="horz" pos="2160"/>
        <p:guide pos="2880"/>
      </p:guideLst>
    </p:cSldViewPr>
  </p:slideViewPr>
  <p:outlineViewPr>
    <p:cViewPr>
      <p:scale>
        <a:sx n="33" d="100"/>
        <a:sy n="33" d="100"/>
      </p:scale>
      <p:origin x="0" y="0"/>
    </p:cViewPr>
  </p:outlineViewPr>
  <p:notesTextViewPr>
    <p:cViewPr>
      <p:scale>
        <a:sx n="3" d="2"/>
        <a:sy n="3" d="2"/>
      </p:scale>
      <p:origin x="0" y="-5"/>
    </p:cViewPr>
  </p:notesTextViewPr>
  <p:sorterViewPr>
    <p:cViewPr>
      <p:scale>
        <a:sx n="100" d="100"/>
        <a:sy n="100" d="100"/>
      </p:scale>
      <p:origin x="0" y="0"/>
    </p:cViewPr>
  </p:sorterViewPr>
  <p:notesViewPr>
    <p:cSldViewPr>
      <p:cViewPr varScale="1">
        <p:scale>
          <a:sx n="92" d="100"/>
          <a:sy n="92" d="100"/>
        </p:scale>
        <p:origin x="2093"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pril Sykes" userId="12dc2bd8-c495-4da9-9b31-776f28a81b49" providerId="ADAL" clId="{B426D111-0179-47D5-9D17-4BD610D831B3}"/>
    <pc:docChg chg="undo custSel modSld modShowInfo">
      <pc:chgData name="April Sykes" userId="12dc2bd8-c495-4da9-9b31-776f28a81b49" providerId="ADAL" clId="{B426D111-0179-47D5-9D17-4BD610D831B3}" dt="2025-06-17T20:53:08.663" v="163" actId="2744"/>
      <pc:docMkLst>
        <pc:docMk/>
      </pc:docMkLst>
      <pc:sldChg chg="delSp mod delAnim modNotes">
        <pc:chgData name="April Sykes" userId="12dc2bd8-c495-4da9-9b31-776f28a81b49" providerId="ADAL" clId="{B426D111-0179-47D5-9D17-4BD610D831B3}" dt="2025-06-17T20:00:57.678" v="26" actId="6549"/>
        <pc:sldMkLst>
          <pc:docMk/>
          <pc:sldMk cId="0" sldId="256"/>
        </pc:sldMkLst>
        <pc:picChg chg="del">
          <ac:chgData name="April Sykes" userId="12dc2bd8-c495-4da9-9b31-776f28a81b49" providerId="ADAL" clId="{B426D111-0179-47D5-9D17-4BD610D831B3}" dt="2025-06-17T18:53:24.870" v="1" actId="478"/>
          <ac:picMkLst>
            <pc:docMk/>
            <pc:sldMk cId="0" sldId="256"/>
            <ac:picMk id="10" creationId="{00000000-0000-0000-0000-000000000000}"/>
          </ac:picMkLst>
        </pc:picChg>
      </pc:sldChg>
      <pc:sldChg chg="modNotes">
        <pc:chgData name="April Sykes" userId="12dc2bd8-c495-4da9-9b31-776f28a81b49" providerId="ADAL" clId="{B426D111-0179-47D5-9D17-4BD610D831B3}" dt="2025-06-17T20:38:45.984" v="160" actId="6549"/>
        <pc:sldMkLst>
          <pc:docMk/>
          <pc:sldMk cId="0" sldId="257"/>
        </pc:sldMkLst>
      </pc:sldChg>
      <pc:sldChg chg="modNotes">
        <pc:chgData name="April Sykes" userId="12dc2bd8-c495-4da9-9b31-776f28a81b49" providerId="ADAL" clId="{B426D111-0179-47D5-9D17-4BD610D831B3}" dt="2025-06-17T20:39:05.416" v="161" actId="113"/>
        <pc:sldMkLst>
          <pc:docMk/>
          <pc:sldMk cId="0" sldId="258"/>
        </pc:sldMkLst>
      </pc:sldChg>
      <pc:sldChg chg="modSp mod modNotes">
        <pc:chgData name="April Sykes" userId="12dc2bd8-c495-4da9-9b31-776f28a81b49" providerId="ADAL" clId="{B426D111-0179-47D5-9D17-4BD610D831B3}" dt="2025-06-17T20:09:30.871" v="49" actId="5793"/>
        <pc:sldMkLst>
          <pc:docMk/>
          <pc:sldMk cId="0" sldId="259"/>
        </pc:sldMkLst>
        <pc:spChg chg="mod">
          <ac:chgData name="April Sykes" userId="12dc2bd8-c495-4da9-9b31-776f28a81b49" providerId="ADAL" clId="{B426D111-0179-47D5-9D17-4BD610D831B3}" dt="2025-06-17T19:43:20.085" v="10" actId="1076"/>
          <ac:spMkLst>
            <pc:docMk/>
            <pc:sldMk cId="0" sldId="259"/>
            <ac:spMk id="3" creationId="{00000000-0000-0000-0000-000000000000}"/>
          </ac:spMkLst>
        </pc:spChg>
      </pc:sldChg>
      <pc:sldChg chg="modNotes">
        <pc:chgData name="April Sykes" userId="12dc2bd8-c495-4da9-9b31-776f28a81b49" providerId="ADAL" clId="{B426D111-0179-47D5-9D17-4BD610D831B3}" dt="2025-06-17T20:36:59.765" v="152" actId="20577"/>
        <pc:sldMkLst>
          <pc:docMk/>
          <pc:sldMk cId="0" sldId="260"/>
        </pc:sldMkLst>
      </pc:sldChg>
      <pc:sldChg chg="modNotes">
        <pc:chgData name="April Sykes" userId="12dc2bd8-c495-4da9-9b31-776f28a81b49" providerId="ADAL" clId="{B426D111-0179-47D5-9D17-4BD610D831B3}" dt="2025-06-17T20:22:26.243" v="101" actId="113"/>
        <pc:sldMkLst>
          <pc:docMk/>
          <pc:sldMk cId="0" sldId="261"/>
        </pc:sldMkLst>
      </pc:sldChg>
      <pc:sldChg chg="modNotes">
        <pc:chgData name="April Sykes" userId="12dc2bd8-c495-4da9-9b31-776f28a81b49" providerId="ADAL" clId="{B426D111-0179-47D5-9D17-4BD610D831B3}" dt="2025-06-17T20:37:19.304" v="154" actId="113"/>
        <pc:sldMkLst>
          <pc:docMk/>
          <pc:sldMk cId="0" sldId="262"/>
        </pc:sldMkLst>
      </pc:sldChg>
      <pc:sldChg chg="modNotes">
        <pc:chgData name="April Sykes" userId="12dc2bd8-c495-4da9-9b31-776f28a81b49" providerId="ADAL" clId="{B426D111-0179-47D5-9D17-4BD610D831B3}" dt="2025-06-17T20:23:46.943" v="108" actId="113"/>
        <pc:sldMkLst>
          <pc:docMk/>
          <pc:sldMk cId="0" sldId="263"/>
        </pc:sldMkLst>
      </pc:sldChg>
      <pc:sldChg chg="modNotes">
        <pc:chgData name="April Sykes" userId="12dc2bd8-c495-4da9-9b31-776f28a81b49" providerId="ADAL" clId="{B426D111-0179-47D5-9D17-4BD610D831B3}" dt="2025-06-17T20:24:24.370" v="113" actId="6549"/>
        <pc:sldMkLst>
          <pc:docMk/>
          <pc:sldMk cId="0" sldId="264"/>
        </pc:sldMkLst>
      </pc:sldChg>
      <pc:sldChg chg="modNotes">
        <pc:chgData name="April Sykes" userId="12dc2bd8-c495-4da9-9b31-776f28a81b49" providerId="ADAL" clId="{B426D111-0179-47D5-9D17-4BD610D831B3}" dt="2025-06-17T20:27:13.761" v="124" actId="14100"/>
        <pc:sldMkLst>
          <pc:docMk/>
          <pc:sldMk cId="0" sldId="265"/>
        </pc:sldMkLst>
      </pc:sldChg>
      <pc:sldChg chg="modNotes">
        <pc:chgData name="April Sykes" userId="12dc2bd8-c495-4da9-9b31-776f28a81b49" providerId="ADAL" clId="{B426D111-0179-47D5-9D17-4BD610D831B3}" dt="2025-06-17T20:29:23.395" v="132" actId="14100"/>
        <pc:sldMkLst>
          <pc:docMk/>
          <pc:sldMk cId="0" sldId="266"/>
        </pc:sldMkLst>
      </pc:sldChg>
      <pc:sldChg chg="modNotes">
        <pc:chgData name="April Sykes" userId="12dc2bd8-c495-4da9-9b31-776f28a81b49" providerId="ADAL" clId="{B426D111-0179-47D5-9D17-4BD610D831B3}" dt="2025-06-17T20:33:21.592" v="140" actId="14100"/>
        <pc:sldMkLst>
          <pc:docMk/>
          <pc:sldMk cId="0" sldId="267"/>
        </pc:sldMkLst>
      </pc:sldChg>
      <pc:sldChg chg="modNotes">
        <pc:chgData name="April Sykes" userId="12dc2bd8-c495-4da9-9b31-776f28a81b49" providerId="ADAL" clId="{B426D111-0179-47D5-9D17-4BD610D831B3}" dt="2025-06-17T20:35:03.017" v="148" actId="113"/>
        <pc:sldMkLst>
          <pc:docMk/>
          <pc:sldMk cId="0" sldId="268"/>
        </pc:sldMkLst>
      </pc:sldChg>
    </pc:docChg>
  </pc:docChgLst>
</pc:chgInfo>
</file>

<file path=ppt/media/image1.png>
</file>

<file path=ppt/media/image10.png>
</file>

<file path=ppt/media/image11.jpeg>
</file>

<file path=ppt/media/image12.png>
</file>

<file path=ppt/media/image13.jpeg>
</file>

<file path=ppt/media/image14.png>
</file>

<file path=ppt/media/image15.svg>
</file>

<file path=ppt/media/image16.png>
</file>

<file path=ppt/media/image17.png>
</file>

<file path=ppt/media/image18.png>
</file>

<file path=ppt/media/image19.jpeg>
</file>

<file path=ppt/media/image2.svg>
</file>

<file path=ppt/media/image3.jpeg>
</file>

<file path=ppt/media/image4.jpeg>
</file>

<file path=ppt/media/image5.jpeg>
</file>

<file path=ppt/media/image6.jpeg>
</file>

<file path=ppt/media/image7.pn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17.06.2025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b="1" dirty="0"/>
              <a:t>Topics I’ll be covering today:</a:t>
            </a:r>
            <a:endParaRPr lang="en-US" dirty="0"/>
          </a:p>
          <a:p>
            <a:pPr marL="171450" indent="-171450">
              <a:buFont typeface="Arial" panose="020B0604020202020204" pitchFamily="34" charset="0"/>
              <a:buChar char="•"/>
            </a:pPr>
            <a:r>
              <a:rPr lang="en-US" dirty="0"/>
              <a:t>History of AI</a:t>
            </a:r>
          </a:p>
          <a:p>
            <a:pPr marL="171450" indent="-171450">
              <a:buFont typeface="Arial" panose="020B0604020202020204" pitchFamily="34" charset="0"/>
              <a:buChar char="•"/>
            </a:pPr>
            <a:r>
              <a:rPr lang="en-US" dirty="0"/>
              <a:t>Current real-world applications</a:t>
            </a:r>
          </a:p>
          <a:p>
            <a:pPr marL="171450" indent="-171450">
              <a:buFont typeface="Arial" panose="020B0604020202020204" pitchFamily="34" charset="0"/>
              <a:buChar char="•"/>
            </a:pPr>
            <a:r>
              <a:rPr lang="en-US" dirty="0"/>
              <a:t>Ethical concerns</a:t>
            </a:r>
          </a:p>
          <a:p>
            <a:pPr marL="171450" indent="-171450">
              <a:buFont typeface="Arial" panose="020B0604020202020204" pitchFamily="34" charset="0"/>
              <a:buChar char="•"/>
            </a:pPr>
            <a:r>
              <a:rPr lang="en-US" dirty="0"/>
              <a:t>Privacy and surveillance</a:t>
            </a:r>
          </a:p>
          <a:p>
            <a:pPr marL="171450" indent="-171450">
              <a:buFont typeface="Arial" panose="020B0604020202020204" pitchFamily="34" charset="0"/>
              <a:buChar char="•"/>
            </a:pPr>
            <a:r>
              <a:rPr lang="en-US" dirty="0"/>
              <a:t>Regulation and legal issues</a:t>
            </a:r>
          </a:p>
          <a:p>
            <a:pPr marL="171450" indent="-171450">
              <a:buFont typeface="Arial" panose="020B0604020202020204" pitchFamily="34" charset="0"/>
              <a:buChar char="•"/>
            </a:pPr>
            <a:r>
              <a:rPr lang="en-US" dirty="0"/>
              <a:t>Intellectual property and ownership</a:t>
            </a:r>
          </a:p>
          <a:p>
            <a:pPr marL="171450" indent="-171450">
              <a:buFont typeface="Arial" panose="020B0604020202020204" pitchFamily="34" charset="0"/>
              <a:buChar char="•"/>
            </a:pPr>
            <a:r>
              <a:rPr lang="en-US" dirty="0"/>
              <a:t>How AI is transforming society</a:t>
            </a:r>
          </a:p>
          <a:p>
            <a:pPr marL="171450" indent="-171450">
              <a:buFont typeface="Arial" panose="020B0604020202020204" pitchFamily="34" charset="0"/>
              <a:buChar char="•"/>
            </a:pPr>
            <a:r>
              <a:rPr lang="en-US" dirty="0"/>
              <a:t>Future implications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dirty="0"/>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18011" y="2985684"/>
            <a:ext cx="6835227" cy="3081338"/>
          </a:xfrm>
          <a:prstGeom prst="rect">
            <a:avLst/>
          </a:prstGeom>
        </p:spPr>
        <p:txBody>
          <a:bodyPr vert="horz" lIns="91440" tIns="45720" rIns="91440" bIns="45720" rtlCol="0"/>
          <a:lstStyle/>
          <a:p>
            <a:endParaRPr lang="en-US" b="1" dirty="0"/>
          </a:p>
          <a:p>
            <a:r>
              <a:rPr lang="en-US" b="1" dirty="0"/>
              <a:t>AI systems collect massive amounts of personal data, often without people realizing it. Consent is usually hidden in legal language, and surveillance tools track users through devices, platforms, and services.</a:t>
            </a:r>
          </a:p>
          <a:p>
            <a:endParaRPr lang="en-US" b="1" dirty="0"/>
          </a:p>
          <a:p>
            <a:r>
              <a:rPr lang="en-US" b="1" dirty="0"/>
              <a:t>Most current laws have not kept pace with how fast AI is developing, which creates gaps in protection, accountability, and enforcement.</a:t>
            </a:r>
          </a:p>
          <a:p>
            <a:endParaRPr lang="en-US" dirty="0"/>
          </a:p>
          <a:p>
            <a:r>
              <a:rPr lang="en-US" b="1" dirty="0"/>
              <a:t>AI surveillance and data privacy:</a:t>
            </a:r>
            <a:endParaRPr lang="en-US" dirty="0"/>
          </a:p>
          <a:p>
            <a:pPr marL="171450" indent="-171450">
              <a:buFont typeface="Arial" panose="020B0604020202020204" pitchFamily="34" charset="0"/>
              <a:buChar char="•"/>
            </a:pPr>
            <a:r>
              <a:rPr lang="en-US" dirty="0"/>
              <a:t>AI systems collect location, voice, search history, and behavior patterns</a:t>
            </a:r>
          </a:p>
          <a:p>
            <a:pPr marL="171450" indent="-171450">
              <a:buFont typeface="Arial" panose="020B0604020202020204" pitchFamily="34" charset="0"/>
              <a:buChar char="•"/>
            </a:pPr>
            <a:r>
              <a:rPr lang="en-US" dirty="0"/>
              <a:t>Consent is hidden in terms of service or bundled with other permissions</a:t>
            </a:r>
          </a:p>
          <a:p>
            <a:pPr marL="171450" indent="-171450">
              <a:buFont typeface="Arial" panose="020B0604020202020204" pitchFamily="34" charset="0"/>
              <a:buChar char="•"/>
            </a:pPr>
            <a:r>
              <a:rPr lang="en-US" dirty="0"/>
              <a:t>Tools include facial recognition, GPS, predictive text, and smart home devices</a:t>
            </a:r>
          </a:p>
          <a:p>
            <a:pPr marL="171450" indent="-171450">
              <a:buFont typeface="Arial" panose="020B0604020202020204" pitchFamily="34" charset="0"/>
              <a:buChar char="•"/>
            </a:pPr>
            <a:r>
              <a:rPr lang="en-US" dirty="0"/>
              <a:t>Surveillance is used by employers, advertisers, schools, and police</a:t>
            </a:r>
          </a:p>
          <a:p>
            <a:pPr marL="171450" indent="-171450">
              <a:buFont typeface="Arial" panose="020B0604020202020204" pitchFamily="34" charset="0"/>
              <a:buChar char="•"/>
            </a:pPr>
            <a:r>
              <a:rPr lang="en-US" dirty="0"/>
              <a:t>GDPR in the EU is one of the few strong legal frameworks</a:t>
            </a:r>
          </a:p>
          <a:p>
            <a:pPr marL="171450" indent="-171450">
              <a:buFont typeface="Arial" panose="020B0604020202020204" pitchFamily="34" charset="0"/>
              <a:buChar char="•"/>
            </a:pPr>
            <a:r>
              <a:rPr lang="en-US" dirty="0"/>
              <a:t>U.S. has almost no federal AI data law — users can’t easily opt out or contest use</a:t>
            </a:r>
          </a:p>
          <a:p>
            <a:r>
              <a:rPr lang="en-US" b="1" dirty="0"/>
              <a:t>US vs EU regulation:</a:t>
            </a:r>
            <a:endParaRPr lang="en-US" dirty="0"/>
          </a:p>
          <a:p>
            <a:pPr marL="171450" indent="-171450">
              <a:buFont typeface="Arial" panose="020B0604020202020204" pitchFamily="34" charset="0"/>
              <a:buChar char="•"/>
            </a:pPr>
            <a:r>
              <a:rPr lang="en-US" dirty="0"/>
              <a:t>EU passed the AI Act in 2024 — uses a risk-based system</a:t>
            </a:r>
          </a:p>
          <a:p>
            <a:pPr marL="171450" indent="-171450">
              <a:buFont typeface="Arial" panose="020B0604020202020204" pitchFamily="34" charset="0"/>
              <a:buChar char="•"/>
            </a:pPr>
            <a:r>
              <a:rPr lang="en-US" dirty="0"/>
              <a:t>High-risk uses include biometrics, education, hiring, and policing — requires oversight</a:t>
            </a:r>
          </a:p>
          <a:p>
            <a:pPr marL="171450" indent="-171450">
              <a:buFont typeface="Arial" panose="020B0604020202020204" pitchFamily="34" charset="0"/>
              <a:buChar char="•"/>
            </a:pPr>
            <a:r>
              <a:rPr lang="en-US" dirty="0"/>
              <a:t>EU bans real-time facial recognition, social scoring, and manipulative AI</a:t>
            </a:r>
          </a:p>
          <a:p>
            <a:pPr marL="171450" indent="-171450">
              <a:buFont typeface="Arial" panose="020B0604020202020204" pitchFamily="34" charset="0"/>
              <a:buChar char="•"/>
            </a:pPr>
            <a:r>
              <a:rPr lang="en-US" dirty="0"/>
              <a:t>U.S. has no central AI law — relies on old laws like consumer protection</a:t>
            </a:r>
          </a:p>
          <a:p>
            <a:pPr marL="171450" indent="-171450">
              <a:buFont typeface="Arial" panose="020B0604020202020204" pitchFamily="34" charset="0"/>
              <a:buChar char="•"/>
            </a:pPr>
            <a:r>
              <a:rPr lang="en-US" dirty="0"/>
              <a:t>FTC and FDA issued guidance, but there's no enforcement</a:t>
            </a:r>
          </a:p>
          <a:p>
            <a:pPr marL="171450" indent="-171450">
              <a:buFont typeface="Arial" panose="020B0604020202020204" pitchFamily="34" charset="0"/>
              <a:buChar char="•"/>
            </a:pPr>
            <a:r>
              <a:rPr lang="en-US" dirty="0"/>
              <a:t>2023: AI Bill of Rights proposed — not binding</a:t>
            </a:r>
          </a:p>
          <a:p>
            <a:pPr marL="171450" indent="-171450">
              <a:buFont typeface="Arial" panose="020B0604020202020204" pitchFamily="34" charset="0"/>
              <a:buChar char="•"/>
            </a:pPr>
            <a:r>
              <a:rPr lang="en-US" dirty="0"/>
              <a:t>U.S. relies on self-regulation and state laws, which are weakly enforced</a:t>
            </a:r>
          </a:p>
        </p:txBody>
      </p:sp>
      <p:sp>
        <p:nvSpPr>
          <p:cNvPr id="6" name="Footer Placeholder 5"/>
          <p:cNvSpPr>
            <a:spLocks noGrp="1"/>
          </p:cNvSpPr>
          <p:nvPr>
            <p:ph type="ftr" sz="quarter" idx="4"/>
          </p:nvPr>
        </p:nvSpPr>
        <p:spPr>
          <a:xfrm>
            <a:off x="0" y="7239000"/>
            <a:ext cx="3962400" cy="3429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5372100" cy="3081338"/>
          </a:xfrm>
          <a:prstGeom prst="rect">
            <a:avLst/>
          </a:prstGeom>
        </p:spPr>
        <p:txBody>
          <a:bodyPr vert="horz" lIns="91440" tIns="45720" rIns="91440" bIns="45720" rtlCol="0"/>
          <a:lstStyle/>
          <a:p>
            <a:r>
              <a:rPr lang="en-US" b="1" dirty="0"/>
              <a:t>AI-generated content raises new questions about who owns creative work. Tools like ChatGPT and DALL·E can generate writing, images, and music, but legal systems around the world are still debating how to handle ownership, authorship, and copyright.</a:t>
            </a:r>
          </a:p>
          <a:p>
            <a:endParaRPr lang="en-US" b="1" dirty="0"/>
          </a:p>
          <a:p>
            <a:r>
              <a:rPr lang="en-US" b="1" dirty="0"/>
              <a:t>There is growing concern from artists, writers, and content creators who argue that their work is being used to train AI systems without consent or compensation.</a:t>
            </a:r>
          </a:p>
          <a:p>
            <a:r>
              <a:rPr lang="en-US" b="1" dirty="0"/>
              <a:t>Copyright and ownership issues:</a:t>
            </a:r>
            <a:endParaRPr lang="en-US" dirty="0"/>
          </a:p>
          <a:p>
            <a:pPr marL="171450" indent="-171450">
              <a:buFont typeface="Arial" panose="020B0604020202020204" pitchFamily="34" charset="0"/>
              <a:buChar char="•"/>
            </a:pPr>
            <a:r>
              <a:rPr lang="en-US" dirty="0"/>
              <a:t>U.S. law only protects work with human authorship</a:t>
            </a:r>
          </a:p>
          <a:p>
            <a:pPr marL="171450" indent="-171450">
              <a:buFont typeface="Arial" panose="020B0604020202020204" pitchFamily="34" charset="0"/>
              <a:buChar char="•"/>
            </a:pPr>
            <a:r>
              <a:rPr lang="en-US" dirty="0"/>
              <a:t>AI-generated content is public domain unless human input is substantial</a:t>
            </a:r>
          </a:p>
          <a:p>
            <a:pPr marL="171450" indent="-171450">
              <a:buFont typeface="Arial" panose="020B0604020202020204" pitchFamily="34" charset="0"/>
              <a:buChar char="•"/>
            </a:pPr>
            <a:r>
              <a:rPr lang="en-US" dirty="0"/>
              <a:t>In 2022, the U.S. Copyright Office rejected a graphic novel with AI-generated art</a:t>
            </a:r>
          </a:p>
          <a:p>
            <a:pPr marL="171450" indent="-171450">
              <a:buFont typeface="Arial" panose="020B0604020202020204" pitchFamily="34" charset="0"/>
              <a:buChar char="•"/>
            </a:pPr>
            <a:r>
              <a:rPr lang="en-US" dirty="0"/>
              <a:t>OpenAI tools are trained on large web datasets, some including copyrighted material</a:t>
            </a:r>
          </a:p>
          <a:p>
            <a:pPr marL="171450" indent="-171450">
              <a:buFont typeface="Arial" panose="020B0604020202020204" pitchFamily="34" charset="0"/>
              <a:buChar char="•"/>
            </a:pPr>
            <a:r>
              <a:rPr lang="en-US" dirty="0"/>
              <a:t>Lawsuits like Getty Images vs. Stability AI challenge this practice</a:t>
            </a:r>
          </a:p>
          <a:p>
            <a:pPr marL="171450" indent="-171450">
              <a:buFont typeface="Arial" panose="020B0604020202020204" pitchFamily="34" charset="0"/>
              <a:buChar char="•"/>
            </a:pPr>
            <a:r>
              <a:rPr lang="en-US" dirty="0"/>
              <a:t>Artists say AI tools copy their styles without credit or pay</a:t>
            </a:r>
          </a:p>
          <a:p>
            <a:pPr marL="171450" indent="-171450">
              <a:buFont typeface="Arial" panose="020B0604020202020204" pitchFamily="34" charset="0"/>
              <a:buChar char="•"/>
            </a:pPr>
            <a:r>
              <a:rPr lang="en-US" dirty="0"/>
              <a:t>Some tools include warnings that generated content may not be protected</a:t>
            </a:r>
          </a:p>
          <a:p>
            <a:r>
              <a:rPr lang="en-US" b="1" dirty="0"/>
              <a:t>EU vs US legal approach:</a:t>
            </a:r>
            <a:endParaRPr lang="en-US" dirty="0"/>
          </a:p>
          <a:p>
            <a:pPr marL="171450" indent="-171450">
              <a:buFont typeface="Arial" panose="020B0604020202020204" pitchFamily="34" charset="0"/>
              <a:buChar char="•"/>
            </a:pPr>
            <a:r>
              <a:rPr lang="en-US" dirty="0"/>
              <a:t>U.S. does not regulate AI training data copyright use</a:t>
            </a:r>
          </a:p>
          <a:p>
            <a:pPr marL="171450" indent="-171450">
              <a:buFont typeface="Arial" panose="020B0604020202020204" pitchFamily="34" charset="0"/>
              <a:buChar char="•"/>
            </a:pPr>
            <a:r>
              <a:rPr lang="en-US" dirty="0"/>
              <a:t>EU requires disclosure of copyrighted data in training</a:t>
            </a:r>
          </a:p>
          <a:p>
            <a:pPr marL="171450" indent="-171450">
              <a:buFont typeface="Arial" panose="020B0604020202020204" pitchFamily="34" charset="0"/>
              <a:buChar char="•"/>
            </a:pPr>
            <a:r>
              <a:rPr lang="en-US" dirty="0"/>
              <a:t>EU AI Act demands transparency on training sources and outputs</a:t>
            </a:r>
          </a:p>
          <a:p>
            <a:pPr marL="171450" indent="-171450">
              <a:buFont typeface="Arial" panose="020B0604020202020204" pitchFamily="34" charset="0"/>
              <a:buChar char="•"/>
            </a:pPr>
            <a:r>
              <a:rPr lang="en-US" dirty="0"/>
              <a:t>EU prioritizes accountability, U.S. gives more freedom to companies</a:t>
            </a:r>
          </a:p>
          <a:p>
            <a:pPr marL="171450" indent="-171450">
              <a:buFont typeface="Arial" panose="020B0604020202020204" pitchFamily="34" charset="0"/>
              <a:buChar char="•"/>
            </a:pPr>
            <a:r>
              <a:rPr lang="en-US" dirty="0"/>
              <a:t>Overall, creators have more protection in the EU than in the U.S.</a:t>
            </a:r>
          </a:p>
          <a:p>
            <a:endParaRPr lang="en-US" dirty="0"/>
          </a:p>
        </p:txBody>
      </p:sp>
      <p:sp>
        <p:nvSpPr>
          <p:cNvPr id="6" name="Footer Placeholder 5"/>
          <p:cNvSpPr>
            <a:spLocks noGrp="1"/>
          </p:cNvSpPr>
          <p:nvPr>
            <p:ph type="ftr" sz="quarter" idx="4"/>
          </p:nvPr>
        </p:nvSpPr>
        <p:spPr>
          <a:xfrm>
            <a:off x="457200" y="8229600"/>
            <a:ext cx="3505200" cy="5334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1219200" y="3421062"/>
            <a:ext cx="5334000" cy="3081338"/>
          </a:xfrm>
          <a:prstGeom prst="rect">
            <a:avLst/>
          </a:prstGeom>
        </p:spPr>
        <p:txBody>
          <a:bodyPr vert="horz" lIns="91440" tIns="45720" rIns="91440" bIns="45720" rtlCol="0"/>
          <a:lstStyle/>
          <a:p>
            <a:r>
              <a:rPr lang="en-US" b="1" dirty="0"/>
              <a:t>AI is moving faster than regulation. In the U.S., most rules are voluntary and depend on self-regulation. The EU is taking a stricter approach with the AI Act, which sets legal standards based on how risky the system is. That difference is already shaping how companies operate in each region. As AI becomes more powerful, proactive policy is not optional — it’s necessary.</a:t>
            </a:r>
          </a:p>
          <a:p>
            <a:endParaRPr lang="en-US" b="1" dirty="0"/>
          </a:p>
          <a:p>
            <a:endParaRPr lang="en-US" dirty="0"/>
          </a:p>
          <a:p>
            <a:pPr marL="171450" indent="-171450">
              <a:buFont typeface="Arial" panose="020B0604020202020204" pitchFamily="34" charset="0"/>
              <a:buChar char="•"/>
            </a:pPr>
            <a:r>
              <a:rPr lang="en-US" dirty="0"/>
              <a:t>U.S. has no single AI law — handled by FTC, FDA, DOJ</a:t>
            </a:r>
          </a:p>
          <a:p>
            <a:pPr marL="171450" indent="-171450">
              <a:buFont typeface="Arial" panose="020B0604020202020204" pitchFamily="34" charset="0"/>
              <a:buChar char="•"/>
            </a:pPr>
            <a:r>
              <a:rPr lang="en-US" dirty="0"/>
              <a:t>2023: Biden’s </a:t>
            </a:r>
            <a:r>
              <a:rPr lang="en-US" b="1" dirty="0"/>
              <a:t>Blueprint for an AI Bill of Rights</a:t>
            </a:r>
            <a:r>
              <a:rPr lang="en-US" dirty="0"/>
              <a:t> (non-binding)</a:t>
            </a:r>
          </a:p>
          <a:p>
            <a:pPr marL="171450" indent="-171450">
              <a:buFont typeface="Arial" panose="020B0604020202020204" pitchFamily="34" charset="0"/>
              <a:buChar char="•"/>
            </a:pPr>
            <a:r>
              <a:rPr lang="en-US" dirty="0"/>
              <a:t>U.S. approach = voluntary industry self-regulation</a:t>
            </a:r>
          </a:p>
          <a:p>
            <a:pPr marL="171450" indent="-171450">
              <a:buFont typeface="Arial" panose="020B0604020202020204" pitchFamily="34" charset="0"/>
              <a:buChar char="•"/>
            </a:pPr>
            <a:r>
              <a:rPr lang="en-US" b="1" dirty="0"/>
              <a:t>EU AI Act (2024)</a:t>
            </a:r>
            <a:r>
              <a:rPr lang="en-US" dirty="0"/>
              <a:t> is enforceable with real penalties</a:t>
            </a:r>
          </a:p>
          <a:p>
            <a:pPr marL="171450" indent="-171450">
              <a:buFont typeface="Arial" panose="020B0604020202020204" pitchFamily="34" charset="0"/>
              <a:buChar char="•"/>
            </a:pPr>
            <a:r>
              <a:rPr lang="en-US" dirty="0"/>
              <a:t>EU uses a </a:t>
            </a:r>
            <a:r>
              <a:rPr lang="en-US" b="1" dirty="0"/>
              <a:t>risk-based model</a:t>
            </a:r>
            <a:r>
              <a:rPr lang="en-US" dirty="0"/>
              <a:t>: minimal, limited, high, unacceptable</a:t>
            </a:r>
          </a:p>
          <a:p>
            <a:pPr marL="171450" indent="-171450">
              <a:buFont typeface="Arial" panose="020B0604020202020204" pitchFamily="34" charset="0"/>
              <a:buChar char="•"/>
            </a:pPr>
            <a:r>
              <a:rPr lang="en-US" b="1" dirty="0"/>
              <a:t>High-risk</a:t>
            </a:r>
            <a:r>
              <a:rPr lang="en-US" dirty="0"/>
              <a:t> = biometric surveillance, hiring, education, law enforcement</a:t>
            </a:r>
          </a:p>
          <a:p>
            <a:pPr marL="171450" indent="-171450">
              <a:buFont typeface="Arial" panose="020B0604020202020204" pitchFamily="34" charset="0"/>
              <a:buChar char="•"/>
            </a:pPr>
            <a:r>
              <a:rPr lang="en-US" dirty="0"/>
              <a:t>High-risk AI must meet strict rules on transparency and oversight</a:t>
            </a:r>
          </a:p>
          <a:p>
            <a:pPr marL="171450" indent="-171450">
              <a:buFont typeface="Arial" panose="020B0604020202020204" pitchFamily="34" charset="0"/>
              <a:buChar char="•"/>
            </a:pPr>
            <a:r>
              <a:rPr lang="en-US" b="1" dirty="0"/>
              <a:t>Unacceptable AI</a:t>
            </a:r>
            <a:r>
              <a:rPr lang="en-US" dirty="0"/>
              <a:t> (like public facial recognition) is banned in EU</a:t>
            </a:r>
          </a:p>
          <a:p>
            <a:pPr marL="171450" indent="-171450">
              <a:buFont typeface="Arial" panose="020B0604020202020204" pitchFamily="34" charset="0"/>
              <a:buChar char="•"/>
            </a:pPr>
            <a:r>
              <a:rPr lang="en-US" dirty="0"/>
              <a:t>Global companies must follow the </a:t>
            </a:r>
            <a:r>
              <a:rPr lang="en-US" b="1" dirty="0"/>
              <a:t>strictest law</a:t>
            </a:r>
            <a:r>
              <a:rPr lang="en-US" dirty="0"/>
              <a:t> (often EU’s)</a:t>
            </a:r>
          </a:p>
          <a:p>
            <a:pPr marL="171450" indent="-171450">
              <a:buFont typeface="Arial" panose="020B0604020202020204" pitchFamily="34" charset="0"/>
              <a:buChar char="•"/>
            </a:pPr>
            <a:r>
              <a:rPr lang="en-US" dirty="0"/>
              <a:t>U.S. = speed and innovation, EU = accountability and consistency</a:t>
            </a:r>
          </a:p>
        </p:txBody>
      </p:sp>
      <p:sp>
        <p:nvSpPr>
          <p:cNvPr id="6" name="Footer Placeholder 5"/>
          <p:cNvSpPr>
            <a:spLocks noGrp="1"/>
          </p:cNvSpPr>
          <p:nvPr>
            <p:ph type="ftr" sz="quarter" idx="4"/>
          </p:nvPr>
        </p:nvSpPr>
        <p:spPr>
          <a:xfrm>
            <a:off x="0" y="7429500"/>
            <a:ext cx="3962400" cy="3429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76200" y="3108845"/>
            <a:ext cx="6223462" cy="3081338"/>
          </a:xfrm>
          <a:prstGeom prst="rect">
            <a:avLst/>
          </a:prstGeom>
        </p:spPr>
        <p:txBody>
          <a:bodyPr vert="horz" lIns="91440" tIns="45720" rIns="91440" bIns="45720" rtlCol="0"/>
          <a:lstStyle/>
          <a:p>
            <a:r>
              <a:rPr lang="en-US" b="1" dirty="0"/>
              <a:t>Should tech companies be required to report the environmental cost of AI?</a:t>
            </a:r>
          </a:p>
          <a:p>
            <a:endParaRPr lang="en-US" dirty="0"/>
          </a:p>
          <a:p>
            <a:pPr marL="171450" indent="-171450">
              <a:buFont typeface="Arial" panose="020B0604020202020204" pitchFamily="34" charset="0"/>
              <a:buChar char="•"/>
            </a:pPr>
            <a:r>
              <a:rPr lang="en-US" dirty="0"/>
              <a:t>Training large AI models uses major energy and water</a:t>
            </a:r>
          </a:p>
          <a:p>
            <a:pPr marL="171450" indent="-171450">
              <a:buFont typeface="Arial" panose="020B0604020202020204" pitchFamily="34" charset="0"/>
              <a:buChar char="•"/>
            </a:pPr>
            <a:r>
              <a:rPr lang="en-US" dirty="0"/>
              <a:t>Data centers need constant cooling, usually powered by fossil fuels</a:t>
            </a:r>
          </a:p>
          <a:p>
            <a:pPr marL="171450" indent="-171450">
              <a:buFont typeface="Arial" panose="020B0604020202020204" pitchFamily="34" charset="0"/>
              <a:buChar char="•"/>
            </a:pPr>
            <a:r>
              <a:rPr lang="en-US" dirty="0"/>
              <a:t>A single GPT-3 training run = over 500 metric tons of CO₂</a:t>
            </a:r>
          </a:p>
          <a:p>
            <a:pPr marL="171450" indent="-171450">
              <a:buFont typeface="Arial" panose="020B0604020202020204" pitchFamily="34" charset="0"/>
              <a:buChar char="•"/>
            </a:pPr>
            <a:r>
              <a:rPr lang="en-US" dirty="0"/>
              <a:t>Water is used to cool servers — Microsoft and Google report rising usage</a:t>
            </a:r>
          </a:p>
          <a:p>
            <a:pPr marL="171450" indent="-171450">
              <a:buFont typeface="Arial" panose="020B0604020202020204" pitchFamily="34" charset="0"/>
              <a:buChar char="•"/>
            </a:pPr>
            <a:r>
              <a:rPr lang="en-US" dirty="0"/>
              <a:t>Environmental costs are rarely included in public filings</a:t>
            </a:r>
          </a:p>
          <a:p>
            <a:pPr marL="171450" indent="-171450">
              <a:buFont typeface="Arial" panose="020B0604020202020204" pitchFamily="34" charset="0"/>
              <a:buChar char="•"/>
            </a:pPr>
            <a:r>
              <a:rPr lang="en-US" dirty="0"/>
              <a:t>No mandatory reporting for AI energy or emissions use</a:t>
            </a:r>
          </a:p>
          <a:p>
            <a:pPr marL="171450" indent="-171450">
              <a:buFont typeface="Arial" panose="020B0604020202020204" pitchFamily="34" charset="0"/>
              <a:buChar char="•"/>
            </a:pPr>
            <a:r>
              <a:rPr lang="en-US" dirty="0"/>
              <a:t>Raises concerns about transparency, accountability, sustainability</a:t>
            </a:r>
          </a:p>
          <a:p>
            <a:pPr marL="171450" indent="-171450">
              <a:buFont typeface="Arial" panose="020B0604020202020204" pitchFamily="34" charset="0"/>
              <a:buChar char="•"/>
            </a:pPr>
            <a:r>
              <a:rPr lang="en-US" dirty="0"/>
              <a:t>Some governments are pushing for required impact disclosures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71B2431-D351-4C6E-A3CF-9DFAC0E3E050}" type="slidenum">
              <a:rPr lang="cs-CZ" smtClean="0"/>
              <a:t>14</a:t>
            </a:fld>
            <a:endParaRPr lang="cs-CZ"/>
          </a:p>
        </p:txBody>
      </p:sp>
    </p:spTree>
    <p:extLst>
      <p:ext uri="{BB962C8B-B14F-4D97-AF65-F5344CB8AC3E}">
        <p14:creationId xmlns:p14="http://schemas.microsoft.com/office/powerpoint/2010/main" val="8442470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71B2431-D351-4C6E-A3CF-9DFAC0E3E050}" type="slidenum">
              <a:rPr lang="cs-CZ" smtClean="0"/>
              <a:t>15</a:t>
            </a:fld>
            <a:endParaRPr lang="cs-CZ"/>
          </a:p>
        </p:txBody>
      </p:sp>
    </p:spTree>
    <p:extLst>
      <p:ext uri="{BB962C8B-B14F-4D97-AF65-F5344CB8AC3E}">
        <p14:creationId xmlns:p14="http://schemas.microsoft.com/office/powerpoint/2010/main" val="9365844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71B2431-D351-4C6E-A3CF-9DFAC0E3E050}" type="slidenum">
              <a:rPr lang="cs-CZ" smtClean="0"/>
              <a:t>16</a:t>
            </a:fld>
            <a:endParaRPr lang="cs-CZ"/>
          </a:p>
        </p:txBody>
      </p:sp>
    </p:spTree>
    <p:extLst>
      <p:ext uri="{BB962C8B-B14F-4D97-AF65-F5344CB8AC3E}">
        <p14:creationId xmlns:p14="http://schemas.microsoft.com/office/powerpoint/2010/main" val="8778153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71B2431-D351-4C6E-A3CF-9DFAC0E3E050}" type="slidenum">
              <a:rPr lang="cs-CZ" smtClean="0"/>
              <a:t>17</a:t>
            </a:fld>
            <a:endParaRPr lang="cs-CZ"/>
          </a:p>
        </p:txBody>
      </p:sp>
    </p:spTree>
    <p:extLst>
      <p:ext uri="{BB962C8B-B14F-4D97-AF65-F5344CB8AC3E}">
        <p14:creationId xmlns:p14="http://schemas.microsoft.com/office/powerpoint/2010/main" val="4102954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147" y="3079750"/>
            <a:ext cx="6853238" cy="3081338"/>
          </a:xfrm>
          <a:prstGeom prst="rect">
            <a:avLst/>
          </a:prstGeom>
        </p:spPr>
        <p:txBody>
          <a:bodyPr vert="horz" lIns="91440" tIns="45720" rIns="91440" bIns="45720" rtlCol="0"/>
          <a:lstStyle/>
          <a:p>
            <a:pPr marL="171450" indent="-171450">
              <a:buFont typeface="Arial" panose="020B0604020202020204" pitchFamily="34" charset="0"/>
              <a:buChar char="•"/>
            </a:pPr>
            <a:r>
              <a:rPr lang="en-US" b="1" dirty="0"/>
              <a:t>ChatGPT reached 100 million users in 2 months</a:t>
            </a:r>
          </a:p>
          <a:p>
            <a:pPr marL="171450" indent="-171450">
              <a:buFont typeface="Arial" panose="020B0604020202020204" pitchFamily="34" charset="0"/>
              <a:buChar char="•"/>
            </a:pPr>
            <a:r>
              <a:rPr lang="en-US" b="1" dirty="0"/>
              <a:t>AI filters resumes before a human sees them</a:t>
            </a:r>
          </a:p>
          <a:p>
            <a:pPr marL="171450" indent="-171450">
              <a:buFont typeface="Arial" panose="020B0604020202020204" pitchFamily="34" charset="0"/>
              <a:buChar char="•"/>
            </a:pPr>
            <a:r>
              <a:rPr lang="en-US" b="1" dirty="0"/>
              <a:t>Tools flag abnormalities in X-rays before doctor review</a:t>
            </a:r>
          </a:p>
          <a:p>
            <a:pPr marL="171450" indent="-171450">
              <a:buFont typeface="Arial" panose="020B0604020202020204" pitchFamily="34" charset="0"/>
              <a:buChar char="•"/>
            </a:pPr>
            <a:r>
              <a:rPr lang="en-US" b="1" dirty="0"/>
              <a:t>Credit scoring models determine loan and insurance outcomes</a:t>
            </a:r>
          </a:p>
          <a:p>
            <a:pPr marL="171450" indent="-171450">
              <a:buFont typeface="Arial" panose="020B0604020202020204" pitchFamily="34" charset="0"/>
              <a:buChar char="•"/>
            </a:pPr>
            <a:r>
              <a:rPr lang="en-US" b="1" dirty="0"/>
              <a:t>Predictive algorithms shape access to welfare and housing</a:t>
            </a:r>
          </a:p>
          <a:p>
            <a:pPr marL="171450" indent="-171450">
              <a:buFont typeface="Arial" panose="020B0604020202020204" pitchFamily="34" charset="0"/>
              <a:buChar char="•"/>
            </a:pPr>
            <a:r>
              <a:rPr lang="en-US" b="1" dirty="0"/>
              <a:t>AI grading tools and detectors are used in education</a:t>
            </a:r>
          </a:p>
          <a:p>
            <a:pPr marL="171450" indent="-171450">
              <a:buFont typeface="Arial" panose="020B0604020202020204" pitchFamily="34" charset="0"/>
              <a:buChar char="•"/>
            </a:pPr>
            <a:r>
              <a:rPr lang="en-US" b="1" dirty="0"/>
              <a:t>Everyday tools include customer service bots, traffic systems, and spam filters</a:t>
            </a:r>
            <a:endParaRPr lang="en-US" dirty="0"/>
          </a:p>
          <a:p>
            <a:endParaRPr lang="en-US" dirty="0"/>
          </a:p>
          <a:p>
            <a:r>
              <a:rPr lang="en-US" b="1" dirty="0"/>
              <a:t>You’ve probably heard that AI is everywhere now, but it really is. It’s not just theory or research anymore. AI is being used to approve loans, detect disease, track students, and even guide national security systems. What I’m looking at in this project is how that happened so fast, and how it changes the way we live and make decisions.</a:t>
            </a:r>
          </a:p>
          <a:p>
            <a:r>
              <a:rPr lang="en-US" b="1" dirty="0"/>
              <a:t>Presenter Notes:</a:t>
            </a:r>
          </a:p>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0" y="3251200"/>
            <a:ext cx="6705600" cy="3911600"/>
          </a:xfrm>
          <a:prstGeom prst="rect">
            <a:avLst/>
          </a:prstGeom>
        </p:spPr>
        <p:txBody>
          <a:bodyPr vert="horz" lIns="91440" tIns="45720" rIns="91440" bIns="45720" rtlCol="0"/>
          <a:lstStyle/>
          <a:p>
            <a:pPr marL="171450" indent="-171450">
              <a:buFont typeface="Arial" panose="020B0604020202020204" pitchFamily="34" charset="0"/>
              <a:buChar char="•"/>
            </a:pPr>
            <a:r>
              <a:rPr lang="en-US" dirty="0"/>
              <a:t>HAL 9000: calm, logical, becomes dangerous</a:t>
            </a:r>
          </a:p>
          <a:p>
            <a:pPr marL="171450" indent="-171450">
              <a:buFont typeface="Arial" panose="020B0604020202020204" pitchFamily="34" charset="0"/>
              <a:buChar char="•"/>
            </a:pPr>
            <a:r>
              <a:rPr lang="en-US" dirty="0"/>
              <a:t>Skynet: becomes self-aware, causes nuclear war</a:t>
            </a:r>
          </a:p>
          <a:p>
            <a:pPr marL="171450" indent="-171450">
              <a:buFont typeface="Arial" panose="020B0604020202020204" pitchFamily="34" charset="0"/>
              <a:buChar char="•"/>
            </a:pPr>
            <a:r>
              <a:rPr lang="en-US" dirty="0"/>
              <a:t>Data: positive, emotional, wants to be human</a:t>
            </a:r>
          </a:p>
          <a:p>
            <a:pPr marL="171450" indent="-171450">
              <a:buFont typeface="Arial" panose="020B0604020202020204" pitchFamily="34" charset="0"/>
              <a:buChar char="•"/>
            </a:pPr>
            <a:r>
              <a:rPr lang="en-US" dirty="0"/>
              <a:t>These characters shaped public expectations of AI</a:t>
            </a:r>
          </a:p>
          <a:p>
            <a:pPr marL="171450" indent="-171450">
              <a:buFont typeface="Arial" panose="020B0604020202020204" pitchFamily="34" charset="0"/>
              <a:buChar char="•"/>
            </a:pPr>
            <a:r>
              <a:rPr lang="en-US" dirty="0"/>
              <a:t>People still imagine AI as conscious, emotional</a:t>
            </a:r>
          </a:p>
          <a:p>
            <a:pPr marL="171450" indent="-171450">
              <a:buFont typeface="Arial" panose="020B0604020202020204" pitchFamily="34" charset="0"/>
              <a:buChar char="•"/>
            </a:pPr>
            <a:r>
              <a:rPr lang="en-US" dirty="0"/>
              <a:t>Real AI is math and engineering, not personality</a:t>
            </a:r>
          </a:p>
          <a:p>
            <a:pPr marL="171450" indent="-171450">
              <a:buFont typeface="Arial" panose="020B0604020202020204" pitchFamily="34" charset="0"/>
              <a:buChar char="•"/>
            </a:pPr>
            <a:endParaRPr lang="en-US" dirty="0"/>
          </a:p>
          <a:p>
            <a:r>
              <a:rPr lang="en-US" b="1" dirty="0"/>
              <a:t>Before AI became real, it was imagined. HAL 9000, Data from Star Trek, and Skynet from The Terminator all shaped public expectations of intelligent machines. These portrayals created the idea that AI would be powerful, emotional, and possibly dangerous. That legacy still influences how people think about real AI today.</a:t>
            </a:r>
          </a:p>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5791200" cy="3081338"/>
          </a:xfrm>
          <a:prstGeom prst="rect">
            <a:avLst/>
          </a:prstGeom>
        </p:spPr>
        <p:txBody>
          <a:bodyPr vert="horz" lIns="91440" tIns="45720" rIns="91440" bIns="45720" rtlCol="0"/>
          <a:lstStyle/>
          <a:p>
            <a:pPr marL="171450" indent="-171450">
              <a:buFont typeface="Arial" panose="020B0604020202020204" pitchFamily="34" charset="0"/>
              <a:buChar char="•"/>
            </a:pPr>
            <a:r>
              <a:rPr lang="en-US" dirty="0"/>
              <a:t>1956: Dartmouth Workshop marks the birth of AI</a:t>
            </a:r>
          </a:p>
          <a:p>
            <a:pPr marL="171450" indent="-171450">
              <a:buFont typeface="Arial" panose="020B0604020202020204" pitchFamily="34" charset="0"/>
              <a:buChar char="•"/>
            </a:pPr>
            <a:r>
              <a:rPr lang="en-US" dirty="0"/>
              <a:t>1960s: ELIZA mimicked human conversation using keywords</a:t>
            </a:r>
          </a:p>
          <a:p>
            <a:pPr marL="171450" indent="-171450">
              <a:buFont typeface="Arial" panose="020B0604020202020204" pitchFamily="34" charset="0"/>
              <a:buChar char="•"/>
            </a:pPr>
            <a:r>
              <a:rPr lang="en-US" dirty="0"/>
              <a:t>1997: Deep Blue defeats chess champion Kasparov</a:t>
            </a:r>
          </a:p>
          <a:p>
            <a:pPr marL="171450" indent="-171450">
              <a:buFont typeface="Arial" panose="020B0604020202020204" pitchFamily="34" charset="0"/>
              <a:buChar char="•"/>
            </a:pPr>
            <a:r>
              <a:rPr lang="en-US" dirty="0"/>
              <a:t>2012: Deep learning breakthrough with </a:t>
            </a:r>
            <a:r>
              <a:rPr lang="en-US" dirty="0" err="1"/>
              <a:t>AlexNet</a:t>
            </a:r>
            <a:r>
              <a:rPr lang="en-US" dirty="0"/>
              <a:t> and ImageNet</a:t>
            </a:r>
          </a:p>
          <a:p>
            <a:pPr marL="171450" indent="-171450">
              <a:buFont typeface="Arial" panose="020B0604020202020204" pitchFamily="34" charset="0"/>
              <a:buChar char="•"/>
            </a:pPr>
            <a:r>
              <a:rPr lang="en-US" dirty="0"/>
              <a:t>2022: ChatGPT released, 100 million users in 2 months</a:t>
            </a:r>
          </a:p>
          <a:p>
            <a:endParaRPr lang="en-US" dirty="0"/>
          </a:p>
          <a:p>
            <a:r>
              <a:rPr lang="en-US" dirty="0"/>
              <a:t>Artificial intelligence began as an academic concept in the 1950s, but it has gone through some major public turning points. The first was in 1956, when researchers at the Dartmouth Workshop proposed that machines could simulate human intelligence.</a:t>
            </a:r>
          </a:p>
          <a:p>
            <a:endParaRPr lang="en-US" dirty="0"/>
          </a:p>
          <a:p>
            <a:r>
              <a:rPr lang="en-US" dirty="0"/>
              <a:t>In the 1960s, a program called ELIZA was built to simulate conversation. It wasn’t advanced, but it was enough to make people believe they were talking to something intelligent.</a:t>
            </a:r>
          </a:p>
          <a:p>
            <a:endParaRPr lang="en-US" dirty="0"/>
          </a:p>
          <a:p>
            <a:r>
              <a:rPr lang="en-US" dirty="0"/>
              <a:t>By 1997, AI reached a global audience when IBM’s Deep Blue defeated chess champion Garry Kasparov. That was a moment where machines proved they could outperform humans in specific tasks.</a:t>
            </a:r>
          </a:p>
          <a:p>
            <a:endParaRPr lang="en-US" dirty="0"/>
          </a:p>
          <a:p>
            <a:r>
              <a:rPr lang="en-US" dirty="0"/>
              <a:t>In 2012, deep learning changed everything. Neural networks began outperforming traditional methods, especially in image recognition.</a:t>
            </a:r>
          </a:p>
          <a:p>
            <a:endParaRPr lang="en-US" dirty="0"/>
          </a:p>
          <a:p>
            <a:r>
              <a:rPr lang="en-US" dirty="0"/>
              <a:t>And in 2022, ChatGPT brought AI into the mainstream. It wasn’t just researchers using it. Millions of people were interacting with an AI system in everyday language.</a:t>
            </a:r>
          </a:p>
          <a:p>
            <a:endParaRPr lang="en-US" dirty="0"/>
          </a:p>
        </p:txBody>
      </p:sp>
      <p:sp>
        <p:nvSpPr>
          <p:cNvPr id="6" name="Footer Placeholder 5"/>
          <p:cNvSpPr>
            <a:spLocks noGrp="1"/>
          </p:cNvSpPr>
          <p:nvPr>
            <p:ph type="ftr" sz="quarter" idx="4"/>
          </p:nvPr>
        </p:nvSpPr>
        <p:spPr>
          <a:xfrm>
            <a:off x="915785" y="8649248"/>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152400" y="3251200"/>
            <a:ext cx="6324600" cy="3081338"/>
          </a:xfrm>
          <a:prstGeom prst="rect">
            <a:avLst/>
          </a:prstGeom>
        </p:spPr>
        <p:txBody>
          <a:bodyPr vert="horz" lIns="91440" tIns="45720" rIns="91440" bIns="45720" rtlCol="0"/>
          <a:lstStyle/>
          <a:p>
            <a:r>
              <a:rPr lang="en-US" b="1" dirty="0"/>
              <a:t>Most of the AI in use today is called Narrow AI. It is built to do one specific thing, like facial recognition, chatbot support, or driving assistance. It works well within its limits, but it cannot generalize or adapt.</a:t>
            </a:r>
          </a:p>
          <a:p>
            <a:endParaRPr lang="en-US" b="1" dirty="0"/>
          </a:p>
          <a:p>
            <a:r>
              <a:rPr lang="en-US" b="1" dirty="0"/>
              <a:t>General AI, also called AGI, would be able to learn, reason, and apply knowledge the way a human does. That kind of AI does not exist yet. But researchers are actively working to create it, and the impact would be massive.</a:t>
            </a:r>
          </a:p>
          <a:p>
            <a:endParaRPr lang="en-US" b="1" dirty="0"/>
          </a:p>
          <a:p>
            <a:r>
              <a:rPr lang="en-US" b="1" dirty="0"/>
              <a:t>Difference between narrow and general AI:</a:t>
            </a:r>
          </a:p>
          <a:p>
            <a:endParaRPr lang="en-US" dirty="0"/>
          </a:p>
          <a:p>
            <a:pPr marL="171450" indent="-171450">
              <a:buFont typeface="Arial" panose="020B0604020202020204" pitchFamily="34" charset="0"/>
              <a:buChar char="•"/>
            </a:pPr>
            <a:r>
              <a:rPr lang="en-US" dirty="0"/>
              <a:t>Narrow AI: Siri, ChatGPT, facial recognition, translation tools</a:t>
            </a:r>
          </a:p>
          <a:p>
            <a:pPr marL="171450" indent="-171450">
              <a:buFont typeface="Arial" panose="020B0604020202020204" pitchFamily="34" charset="0"/>
              <a:buChar char="•"/>
            </a:pPr>
            <a:r>
              <a:rPr lang="en-US" dirty="0"/>
              <a:t>Cannot apply knowledge beyond specific tasks</a:t>
            </a:r>
          </a:p>
          <a:p>
            <a:pPr marL="171450" indent="-171450">
              <a:buFont typeface="Arial" panose="020B0604020202020204" pitchFamily="34" charset="0"/>
              <a:buChar char="•"/>
            </a:pPr>
            <a:r>
              <a:rPr lang="en-US" dirty="0"/>
              <a:t>General AI (AGI) would reason, learn, and adapt across domains</a:t>
            </a:r>
          </a:p>
          <a:p>
            <a:pPr marL="171450" indent="-171450">
              <a:buFont typeface="Arial" panose="020B0604020202020204" pitchFamily="34" charset="0"/>
              <a:buChar char="•"/>
            </a:pPr>
            <a:r>
              <a:rPr lang="en-US" dirty="0"/>
              <a:t>No current system meets AGI standards, including ChatGPT</a:t>
            </a:r>
          </a:p>
          <a:p>
            <a:pPr marL="171450" indent="-171450">
              <a:buFont typeface="Arial" panose="020B0604020202020204" pitchFamily="34" charset="0"/>
              <a:buChar char="•"/>
            </a:pPr>
            <a:r>
              <a:rPr lang="en-US" dirty="0"/>
              <a:t>AGI research is ongoing at OpenAI, DeepMind, Anthropic</a:t>
            </a:r>
          </a:p>
          <a:p>
            <a:pPr marL="171450" indent="-171450">
              <a:buFont typeface="Arial" panose="020B0604020202020204" pitchFamily="34" charset="0"/>
              <a:buChar char="•"/>
            </a:pPr>
            <a:r>
              <a:rPr lang="en-US" dirty="0"/>
              <a:t>The shift from narrow to general AI brings unresolved ethical and legal concerns</a:t>
            </a:r>
          </a:p>
          <a:p>
            <a:endParaRPr lang="en-US" dirty="0"/>
          </a:p>
          <a:p>
            <a:endParaRPr lang="en-US" dirty="0"/>
          </a:p>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5486400" cy="3251200"/>
          </a:xfrm>
          <a:prstGeom prst="rect">
            <a:avLst/>
          </a:prstGeom>
        </p:spPr>
        <p:txBody>
          <a:bodyPr vert="horz" lIns="91440" tIns="45720" rIns="91440" bIns="45720" rtlCol="0"/>
          <a:lstStyle/>
          <a:p>
            <a:r>
              <a:rPr lang="en-US" b="1" dirty="0"/>
              <a:t>Most current AI is classified as Narrow AI. It is trained to do one task, such as chatbots, driving assistance, or facial recognition. It works well but remains limited</a:t>
            </a:r>
            <a:r>
              <a:rPr lang="en-US" dirty="0"/>
              <a:t>.</a:t>
            </a:r>
          </a:p>
          <a:p>
            <a:pPr marL="171450" indent="-171450">
              <a:buFont typeface="Arial" panose="020B0604020202020204" pitchFamily="34" charset="0"/>
              <a:buChar char="•"/>
            </a:pPr>
            <a:r>
              <a:rPr lang="en-US" dirty="0"/>
              <a:t>Siri, facial recognition, navigation, ChatGPT</a:t>
            </a:r>
          </a:p>
          <a:p>
            <a:pPr marL="171450" indent="-171450">
              <a:buFont typeface="Arial" panose="020B0604020202020204" pitchFamily="34" charset="0"/>
              <a:buChar char="•"/>
            </a:pPr>
            <a:r>
              <a:rPr lang="en-US" dirty="0"/>
              <a:t>Performs one task well but cannot transfer knowledge</a:t>
            </a:r>
          </a:p>
          <a:p>
            <a:pPr marL="171450" indent="-171450">
              <a:buFont typeface="Arial" panose="020B0604020202020204" pitchFamily="34" charset="0"/>
              <a:buChar char="•"/>
            </a:pPr>
            <a:r>
              <a:rPr lang="en-US" dirty="0"/>
              <a:t>A self-driving car cannot write an essay</a:t>
            </a:r>
          </a:p>
          <a:p>
            <a:pPr marL="171450" indent="-171450">
              <a:buFont typeface="Arial" panose="020B0604020202020204" pitchFamily="34" charset="0"/>
              <a:buChar char="•"/>
            </a:pPr>
            <a:r>
              <a:rPr lang="en-US" dirty="0"/>
              <a:t>Systems respond based on patterns, not understanding</a:t>
            </a:r>
          </a:p>
          <a:p>
            <a:endParaRPr lang="en-US" dirty="0"/>
          </a:p>
          <a:p>
            <a:r>
              <a:rPr lang="en-US" b="1" dirty="0"/>
              <a:t>General AI, or AGI, refers to systems with human-like reasoning that can learn and apply knowledge across any task.</a:t>
            </a:r>
          </a:p>
          <a:p>
            <a:pPr marL="171450" indent="-171450">
              <a:buFont typeface="Arial" panose="020B0604020202020204" pitchFamily="34" charset="0"/>
              <a:buChar char="•"/>
            </a:pPr>
            <a:r>
              <a:rPr lang="en-US" dirty="0"/>
              <a:t>AGI is still theoretical.</a:t>
            </a:r>
          </a:p>
          <a:p>
            <a:r>
              <a:rPr lang="en-US" dirty="0"/>
              <a:t>Would reason, learn, and adapt across multiple domains</a:t>
            </a:r>
          </a:p>
          <a:p>
            <a:r>
              <a:rPr lang="en-US" dirty="0"/>
              <a:t>No current system qualifies as AGI</a:t>
            </a:r>
          </a:p>
          <a:p>
            <a:r>
              <a:rPr lang="en-US" dirty="0"/>
              <a:t>AGI would need to generalize knowledge, self-improve, and pass something like the Turing Test</a:t>
            </a:r>
          </a:p>
          <a:p>
            <a:r>
              <a:rPr lang="en-US" dirty="0"/>
              <a:t>Research is active at OpenAI, DeepMind, and Anthropic</a:t>
            </a:r>
          </a:p>
          <a:p>
            <a:r>
              <a:rPr lang="en-US" dirty="0"/>
              <a:t>Raises concerns about safety, control, and ethics</a:t>
            </a:r>
          </a:p>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5638800" cy="3081338"/>
          </a:xfrm>
          <a:prstGeom prst="rect">
            <a:avLst/>
          </a:prstGeom>
        </p:spPr>
        <p:txBody>
          <a:bodyPr vert="horz" lIns="91440" tIns="45720" rIns="91440" bIns="45720" rtlCol="0"/>
          <a:lstStyle/>
          <a:p>
            <a:r>
              <a:rPr lang="en-US" b="1" dirty="0"/>
              <a:t>Is there a limit to how much of our lives AI should influence?</a:t>
            </a:r>
          </a:p>
          <a:p>
            <a:endParaRPr lang="en-US" dirty="0"/>
          </a:p>
          <a:p>
            <a:r>
              <a:rPr lang="en-US" dirty="0"/>
              <a:t>• Influence includes credit scores, hiring filters, location tracking, predictive policing, online content feeds, loan approvals, proctoring tools, and facial recognition</a:t>
            </a:r>
          </a:p>
          <a:p>
            <a:endParaRPr lang="en-US" dirty="0"/>
          </a:p>
          <a:p>
            <a:r>
              <a:rPr lang="en-US" dirty="0"/>
              <a:t>• Examples of daily exposure: YouTube suggestions, job rejection emails, AI-powered resume screening, AI-assisted healthcare triage</a:t>
            </a:r>
          </a:p>
          <a:p>
            <a:endParaRPr lang="en-US" dirty="0"/>
          </a:p>
          <a:p>
            <a:r>
              <a:rPr lang="en-US" dirty="0"/>
              <a:t>• Some systems operate invisibly. Most people are unaware when AI has made a decision for them</a:t>
            </a:r>
          </a:p>
          <a:p>
            <a:endParaRPr lang="en-US" dirty="0"/>
          </a:p>
          <a:p>
            <a:r>
              <a:rPr lang="en-US" dirty="0"/>
              <a:t>• Legal and ethical boundaries remain undefined in most industries</a:t>
            </a:r>
          </a:p>
          <a:p>
            <a:endParaRPr lang="en-US" dirty="0"/>
          </a:p>
          <a:p>
            <a:r>
              <a:rPr lang="en-US" dirty="0"/>
              <a:t>• This question introduces unresolved power imbalance between automated systems and the individuals they affect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76200" y="3251200"/>
            <a:ext cx="6777038" cy="3081338"/>
          </a:xfrm>
          <a:prstGeom prst="rect">
            <a:avLst/>
          </a:prstGeom>
        </p:spPr>
        <p:txBody>
          <a:bodyPr vert="horz" lIns="91440" tIns="45720" rIns="91440" bIns="45720" rtlCol="0"/>
          <a:lstStyle/>
          <a:p>
            <a:r>
              <a:rPr lang="en-US" b="1" dirty="0"/>
              <a:t>AI systems are already shaping decisions in hiring, policing, and finance, but they don’t always do it fairly. These tools can reflect human bias from the data they were trained on, and often there’s no way to see how a decision was made or who is responsible when something goes wrong.</a:t>
            </a:r>
          </a:p>
          <a:p>
            <a:endParaRPr lang="en-US" b="1" dirty="0"/>
          </a:p>
          <a:p>
            <a:r>
              <a:rPr lang="en-US" b="1" dirty="0"/>
              <a:t>Facial recognition is one of the most controversial examples. It’s been linked to surveillance, wrongful arrests, and privacy violations — especially for people of color.</a:t>
            </a:r>
          </a:p>
          <a:p>
            <a:endParaRPr lang="en-US" b="1" dirty="0"/>
          </a:p>
          <a:p>
            <a:r>
              <a:rPr lang="en-US" b="1" dirty="0"/>
              <a:t>The ethics of AI are not abstract. They are already playing out in systems people interact with every day.</a:t>
            </a:r>
          </a:p>
          <a:p>
            <a:endParaRPr lang="en-US" b="1" dirty="0"/>
          </a:p>
          <a:p>
            <a:r>
              <a:rPr lang="en-US" dirty="0"/>
              <a:t>• Bias can come from historical data or imbalanced datasets</a:t>
            </a:r>
          </a:p>
          <a:p>
            <a:r>
              <a:rPr lang="en-US" dirty="0"/>
              <a:t>• Hiring algorithms have downgraded resumes with non-white-sounding names</a:t>
            </a:r>
          </a:p>
          <a:p>
            <a:r>
              <a:rPr lang="en-US" dirty="0"/>
              <a:t>• Predictive policing targets specific neighborhoods based on biased historical crime data</a:t>
            </a:r>
          </a:p>
          <a:p>
            <a:r>
              <a:rPr lang="en-US" dirty="0"/>
              <a:t>• In 2018, an MIT Media Lab study found facial recognition systems misidentified Black women up to 34 percent of the time</a:t>
            </a:r>
          </a:p>
          <a:p>
            <a:r>
              <a:rPr lang="en-US" dirty="0"/>
              <a:t>• Lack of transparency means people cannot challenge decisions or understand how they were made</a:t>
            </a:r>
          </a:p>
          <a:p>
            <a:r>
              <a:rPr lang="en-US" dirty="0"/>
              <a:t>• Accountability is often diffused between developers, companies, and end users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5181600" cy="3454400"/>
          </a:xfrm>
          <a:prstGeom prst="rect">
            <a:avLst/>
          </a:prstGeom>
        </p:spPr>
        <p:txBody>
          <a:bodyPr vert="horz" lIns="91440" tIns="45720" rIns="91440" bIns="45720" rtlCol="0"/>
          <a:lstStyle/>
          <a:p>
            <a:r>
              <a:rPr lang="en-US" b="1" dirty="0"/>
              <a:t>Should there be limits on what AI is allowed to automate or control?</a:t>
            </a:r>
          </a:p>
          <a:p>
            <a:endParaRPr lang="en-US" b="1" dirty="0"/>
          </a:p>
          <a:p>
            <a:r>
              <a:rPr lang="en-US" dirty="0"/>
              <a:t>• AI is already used to control hiring decisions, predictive policing, autonomous drones, loan approvals, social media content moderation, and medical triage</a:t>
            </a:r>
          </a:p>
          <a:p>
            <a:endParaRPr lang="en-US" dirty="0"/>
          </a:p>
          <a:p>
            <a:r>
              <a:rPr lang="en-US" dirty="0"/>
              <a:t>• Automation removes human judgment, which can reduce fairness or accountability in sensitive areas</a:t>
            </a:r>
          </a:p>
          <a:p>
            <a:endParaRPr lang="en-US" dirty="0"/>
          </a:p>
          <a:p>
            <a:r>
              <a:rPr lang="en-US" dirty="0"/>
              <a:t>• Systems controlling public resources, law enforcement, and healthcare introduce high-stakes ethical concerns</a:t>
            </a:r>
          </a:p>
          <a:p>
            <a:endParaRPr lang="en-US" dirty="0"/>
          </a:p>
          <a:p>
            <a:r>
              <a:rPr lang="en-US" dirty="0"/>
              <a:t>• In some applications, people may not know AI is even involved in the decision</a:t>
            </a:r>
          </a:p>
          <a:p>
            <a:endParaRPr lang="en-US" dirty="0"/>
          </a:p>
          <a:p>
            <a:r>
              <a:rPr lang="en-US" dirty="0"/>
              <a:t>• This question introduces risk, power, and control as central concerns in AI policy debates</a:t>
            </a:r>
          </a:p>
          <a:p>
            <a:endParaRPr lang="en-US" dirty="0"/>
          </a:p>
          <a:p>
            <a:r>
              <a:rPr lang="en-US" dirty="0"/>
              <a:t>• Can lead into privacy, governance, or legal frameworks in the next section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jpe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2.sv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9.jpe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hyperlink" Target="https://www.copyright.gov/rulings-filings/review-board/zarya-of-the-dawn.pdf" TargetMode="External"/><Relationship Id="rId3" Type="http://schemas.openxmlformats.org/officeDocument/2006/relationships/hyperlink" Target="https://digital-strategy.ec.europa.eu/en/policies/european-approach-artificial-intelligence" TargetMode="External"/><Relationship Id="rId7" Type="http://schemas.openxmlformats.org/officeDocument/2006/relationships/hyperlink" Target="https://www.pexels.com/photo/woman-with-facial-recognition-technology-overlay-8100726/"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hyperlink" Target="https://openai.com/chatgpt" TargetMode="External"/><Relationship Id="rId5" Type="http://schemas.openxmlformats.org/officeDocument/2006/relationships/hyperlink" Target="https://proceedings.mlr.press/v81/buolamwini18a.html" TargetMode="External"/><Relationship Id="rId10" Type="http://schemas.openxmlformats.org/officeDocument/2006/relationships/hyperlink" Target="https://wallpapercave.com/w/wp12068472" TargetMode="External"/><Relationship Id="rId4" Type="http://schemas.openxmlformats.org/officeDocument/2006/relationships/hyperlink" Target="https://www.ibm.com/topics/artificial-general-intelligence" TargetMode="External"/><Relationship Id="rId9" Type="http://schemas.openxmlformats.org/officeDocument/2006/relationships/hyperlink" Target="https://www.whitehouse.gov/ostp/ai-bill-of-rights/"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slideLayout" Target="../slideLayouts/slideLayout7.xml"/><Relationship Id="rId7" Type="http://schemas.openxmlformats.org/officeDocument/2006/relationships/image" Target="../media/image5.jpe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sv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5.sv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A5A5A"/>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237994" y="1028700"/>
            <a:ext cx="8021306" cy="8229600"/>
            <a:chOff x="0" y="0"/>
            <a:chExt cx="952978" cy="977724"/>
          </a:xfrm>
        </p:grpSpPr>
        <p:sp>
          <p:nvSpPr>
            <p:cNvPr id="4" name="Freeform 4"/>
            <p:cNvSpPr/>
            <p:nvPr/>
          </p:nvSpPr>
          <p:spPr>
            <a:xfrm>
              <a:off x="0" y="0"/>
              <a:ext cx="952978" cy="977724"/>
            </a:xfrm>
            <a:custGeom>
              <a:avLst/>
              <a:gdLst/>
              <a:ahLst/>
              <a:cxnLst/>
              <a:rect l="l" t="t" r="r" b="b"/>
              <a:pathLst>
                <a:path w="952978" h="977724">
                  <a:moveTo>
                    <a:pt x="22199" y="0"/>
                  </a:moveTo>
                  <a:lnTo>
                    <a:pt x="930779" y="0"/>
                  </a:lnTo>
                  <a:cubicBezTo>
                    <a:pt x="936666" y="0"/>
                    <a:pt x="942313" y="2339"/>
                    <a:pt x="946476" y="6502"/>
                  </a:cubicBezTo>
                  <a:cubicBezTo>
                    <a:pt x="950639" y="10665"/>
                    <a:pt x="952978" y="16311"/>
                    <a:pt x="952978" y="22199"/>
                  </a:cubicBezTo>
                  <a:lnTo>
                    <a:pt x="952978" y="955525"/>
                  </a:lnTo>
                  <a:cubicBezTo>
                    <a:pt x="952978" y="961413"/>
                    <a:pt x="950639" y="967059"/>
                    <a:pt x="946476" y="971223"/>
                  </a:cubicBezTo>
                  <a:cubicBezTo>
                    <a:pt x="942313" y="975386"/>
                    <a:pt x="936666" y="977724"/>
                    <a:pt x="930779" y="977724"/>
                  </a:cubicBezTo>
                  <a:lnTo>
                    <a:pt x="22199" y="977724"/>
                  </a:lnTo>
                  <a:cubicBezTo>
                    <a:pt x="16311" y="977724"/>
                    <a:pt x="10665" y="975386"/>
                    <a:pt x="6502" y="971223"/>
                  </a:cubicBezTo>
                  <a:cubicBezTo>
                    <a:pt x="2339" y="967059"/>
                    <a:pt x="0" y="961413"/>
                    <a:pt x="0" y="955525"/>
                  </a:cubicBezTo>
                  <a:lnTo>
                    <a:pt x="0" y="22199"/>
                  </a:lnTo>
                  <a:cubicBezTo>
                    <a:pt x="0" y="16311"/>
                    <a:pt x="2339" y="10665"/>
                    <a:pt x="6502" y="6502"/>
                  </a:cubicBezTo>
                  <a:cubicBezTo>
                    <a:pt x="10665" y="2339"/>
                    <a:pt x="16311" y="0"/>
                    <a:pt x="22199" y="0"/>
                  </a:cubicBezTo>
                  <a:close/>
                </a:path>
              </a:pathLst>
            </a:custGeom>
            <a:blipFill>
              <a:blip r:embed="rId5"/>
              <a:stretch>
                <a:fillRect l="-1298" r="-1298"/>
              </a:stretch>
            </a:blipFill>
          </p:spPr>
          <p:txBody>
            <a:bodyPr/>
            <a:lstStyle/>
            <a:p>
              <a:endParaRPr lang="en-US"/>
            </a:p>
          </p:txBody>
        </p:sp>
      </p:grpSp>
      <p:sp>
        <p:nvSpPr>
          <p:cNvPr id="5" name="TextBox 5"/>
          <p:cNvSpPr txBox="1"/>
          <p:nvPr/>
        </p:nvSpPr>
        <p:spPr>
          <a:xfrm>
            <a:off x="1028700" y="6969772"/>
            <a:ext cx="3456529" cy="1172845"/>
          </a:xfrm>
          <a:prstGeom prst="rect">
            <a:avLst/>
          </a:prstGeom>
        </p:spPr>
        <p:txBody>
          <a:bodyPr lIns="0" tIns="0" rIns="0" bIns="0" rtlCol="0" anchor="t">
            <a:spAutoFit/>
          </a:bodyPr>
          <a:lstStyle/>
          <a:p>
            <a:pPr marL="0" lvl="0" indent="0" algn="l">
              <a:lnSpc>
                <a:spcPts val="3080"/>
              </a:lnSpc>
            </a:pPr>
            <a:r>
              <a:rPr lang="en-US" sz="2200">
                <a:solidFill>
                  <a:srgbClr val="FFFFFF"/>
                </a:solidFill>
                <a:latin typeface="Poppins"/>
                <a:ea typeface="Poppins"/>
                <a:cs typeface="Poppins"/>
                <a:sym typeface="Poppins"/>
              </a:rPr>
              <a:t>April V. Sykes</a:t>
            </a:r>
          </a:p>
          <a:p>
            <a:pPr marL="0" lvl="0" indent="0" algn="l">
              <a:lnSpc>
                <a:spcPts val="3080"/>
              </a:lnSpc>
            </a:pPr>
            <a:r>
              <a:rPr lang="en-US" sz="2200">
                <a:solidFill>
                  <a:srgbClr val="FFFFFF"/>
                </a:solidFill>
                <a:latin typeface="Poppins"/>
                <a:ea typeface="Poppins"/>
                <a:cs typeface="Poppins"/>
                <a:sym typeface="Poppins"/>
              </a:rPr>
              <a:t>Olympic College – IS390</a:t>
            </a:r>
          </a:p>
          <a:p>
            <a:pPr marL="0" lvl="0" indent="0" algn="l">
              <a:lnSpc>
                <a:spcPts val="3080"/>
              </a:lnSpc>
            </a:pPr>
            <a:r>
              <a:rPr lang="en-US" sz="2200">
                <a:solidFill>
                  <a:srgbClr val="FFFFFF"/>
                </a:solidFill>
                <a:latin typeface="Poppins"/>
                <a:ea typeface="Poppins"/>
                <a:cs typeface="Poppins"/>
                <a:sym typeface="Poppins"/>
              </a:rPr>
              <a:t>June 18, 2025</a:t>
            </a:r>
          </a:p>
        </p:txBody>
      </p:sp>
      <p:grpSp>
        <p:nvGrpSpPr>
          <p:cNvPr id="6" name="Group 6"/>
          <p:cNvGrpSpPr/>
          <p:nvPr/>
        </p:nvGrpSpPr>
        <p:grpSpPr>
          <a:xfrm>
            <a:off x="1028700" y="981543"/>
            <a:ext cx="9407954" cy="4930954"/>
            <a:chOff x="0" y="0"/>
            <a:chExt cx="12543938" cy="6574605"/>
          </a:xfrm>
        </p:grpSpPr>
        <p:sp>
          <p:nvSpPr>
            <p:cNvPr id="7" name="TextBox 7"/>
            <p:cNvSpPr txBox="1"/>
            <p:nvPr/>
          </p:nvSpPr>
          <p:spPr>
            <a:xfrm>
              <a:off x="0" y="-76200"/>
              <a:ext cx="12543938" cy="4838700"/>
            </a:xfrm>
            <a:prstGeom prst="rect">
              <a:avLst/>
            </a:prstGeom>
          </p:spPr>
          <p:txBody>
            <a:bodyPr lIns="0" tIns="0" rIns="0" bIns="0" rtlCol="0" anchor="t">
              <a:spAutoFit/>
            </a:bodyPr>
            <a:lstStyle/>
            <a:p>
              <a:pPr marL="0" lvl="0" indent="0" algn="l">
                <a:lnSpc>
                  <a:spcPts val="9406"/>
                </a:lnSpc>
              </a:pPr>
              <a:r>
                <a:rPr lang="en-US" sz="7839">
                  <a:solidFill>
                    <a:srgbClr val="FFFFFF"/>
                  </a:solidFill>
                  <a:latin typeface="Poppins"/>
                  <a:ea typeface="Poppins"/>
                  <a:cs typeface="Poppins"/>
                  <a:sym typeface="Poppins"/>
                </a:rPr>
                <a:t>The Evolution of Artificial Intelligence</a:t>
              </a:r>
            </a:p>
          </p:txBody>
        </p:sp>
        <p:sp>
          <p:nvSpPr>
            <p:cNvPr id="8" name="TextBox 8"/>
            <p:cNvSpPr txBox="1"/>
            <p:nvPr/>
          </p:nvSpPr>
          <p:spPr>
            <a:xfrm>
              <a:off x="0" y="5041715"/>
              <a:ext cx="12543938" cy="1532890"/>
            </a:xfrm>
            <a:prstGeom prst="rect">
              <a:avLst/>
            </a:prstGeom>
          </p:spPr>
          <p:txBody>
            <a:bodyPr lIns="0" tIns="0" rIns="0" bIns="0" rtlCol="0" anchor="t">
              <a:spAutoFit/>
            </a:bodyPr>
            <a:lstStyle/>
            <a:p>
              <a:pPr marL="0" lvl="0" indent="0" algn="l">
                <a:lnSpc>
                  <a:spcPts val="4619"/>
                </a:lnSpc>
                <a:spcBef>
                  <a:spcPct val="0"/>
                </a:spcBef>
              </a:pPr>
              <a:r>
                <a:rPr lang="en-US" sz="3299">
                  <a:solidFill>
                    <a:srgbClr val="FFFFFF"/>
                  </a:solidFill>
                  <a:latin typeface="Poppins"/>
                  <a:ea typeface="Poppins"/>
                  <a:cs typeface="Poppins"/>
                  <a:sym typeface="Poppins"/>
                </a:rPr>
                <a:t>From Science Fiction to Societal Infrastructure</a:t>
              </a:r>
            </a:p>
          </p:txBody>
        </p:sp>
      </p:grpSp>
      <p:sp>
        <p:nvSpPr>
          <p:cNvPr id="9" name="TextBox 9"/>
          <p:cNvSpPr txBox="1"/>
          <p:nvPr/>
        </p:nvSpPr>
        <p:spPr>
          <a:xfrm>
            <a:off x="9237994" y="9239250"/>
            <a:ext cx="8021306" cy="238339"/>
          </a:xfrm>
          <a:prstGeom prst="rect">
            <a:avLst/>
          </a:prstGeom>
        </p:spPr>
        <p:txBody>
          <a:bodyPr lIns="0" tIns="0" rIns="0" bIns="0" rtlCol="0" anchor="t">
            <a:spAutoFit/>
          </a:bodyPr>
          <a:lstStyle/>
          <a:p>
            <a:pPr algn="ctr">
              <a:lnSpc>
                <a:spcPts val="980"/>
              </a:lnSpc>
              <a:spcBef>
                <a:spcPct val="0"/>
              </a:spcBef>
            </a:pPr>
            <a:r>
              <a:rPr lang="en-US" sz="700">
                <a:solidFill>
                  <a:srgbClr val="FFFFFF"/>
                </a:solidFill>
                <a:latin typeface="Poppins"/>
                <a:ea typeface="Poppins"/>
                <a:cs typeface="Poppins"/>
                <a:sym typeface="Poppins"/>
              </a:rPr>
              <a:t>Your paragraph textArtificial Intelligence Technology GIF. (2024, March 8). Find &amp; Share on GIPHY. https://giphy.com/gifs/visuals-network-connectivity-7VzgMsB6FLCilwS30v</a:t>
            </a:r>
          </a:p>
          <a:p>
            <a:pPr algn="ctr">
              <a:lnSpc>
                <a:spcPts val="980"/>
              </a:lnSpc>
              <a:spcBef>
                <a:spcPct val="0"/>
              </a:spcBef>
            </a:pPr>
            <a:endParaRPr lang="en-US" sz="700">
              <a:solidFill>
                <a:srgbClr val="FFFFFF"/>
              </a:solidFill>
              <a:latin typeface="Poppins"/>
              <a:ea typeface="Poppins"/>
              <a:cs typeface="Poppins"/>
              <a:sym typeface="Poppins"/>
            </a:endParaRPr>
          </a:p>
        </p:txBody>
      </p:sp>
    </p:spTree>
  </p:cSld>
  <p:clrMapOvr>
    <a:masterClrMapping/>
  </p:clrMapOvr>
  <p:timing>
    <p:tnLst>
      <p:par>
        <p:cTn id="1" dur="indefinite" restart="never" nodeType="tmRoot">
          <p:childTnLst>
            <p:cmd cmd="playFrom(0.0)">
              <p:cBhvr>
                <p:cTn id="2"/>
                <p:tgtEl>
                  <p:sldTgt/>
                </p:tgtEl>
              </p:cBhvr>
            </p:cmd>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155097" y="1028700"/>
            <a:ext cx="8104203" cy="8229600"/>
            <a:chOff x="0" y="0"/>
            <a:chExt cx="9809009" cy="9960784"/>
          </a:xfrm>
        </p:grpSpPr>
        <p:sp>
          <p:nvSpPr>
            <p:cNvPr id="4" name="Freeform 4"/>
            <p:cNvSpPr/>
            <p:nvPr/>
          </p:nvSpPr>
          <p:spPr>
            <a:xfrm>
              <a:off x="0" y="0"/>
              <a:ext cx="9810279" cy="9960784"/>
            </a:xfrm>
            <a:custGeom>
              <a:avLst/>
              <a:gdLst/>
              <a:ahLst/>
              <a:cxnLst/>
              <a:rect l="l" t="t" r="r" b="b"/>
              <a:pathLst>
                <a:path w="9810279" h="9960784">
                  <a:moveTo>
                    <a:pt x="9245971" y="0"/>
                  </a:moveTo>
                  <a:lnTo>
                    <a:pt x="563037" y="0"/>
                  </a:lnTo>
                  <a:cubicBezTo>
                    <a:pt x="251111" y="0"/>
                    <a:pt x="0" y="254996"/>
                    <a:pt x="0" y="571749"/>
                  </a:cubicBezTo>
                  <a:lnTo>
                    <a:pt x="0" y="9391028"/>
                  </a:lnTo>
                  <a:cubicBezTo>
                    <a:pt x="0" y="9705788"/>
                    <a:pt x="251111" y="9960784"/>
                    <a:pt x="563037" y="9960784"/>
                  </a:cubicBezTo>
                  <a:lnTo>
                    <a:pt x="9247934" y="9960784"/>
                  </a:lnTo>
                  <a:cubicBezTo>
                    <a:pt x="9557898" y="9960784"/>
                    <a:pt x="9810279" y="9705788"/>
                    <a:pt x="9810279" y="9389035"/>
                  </a:cubicBezTo>
                  <a:lnTo>
                    <a:pt x="9810279" y="571749"/>
                  </a:lnTo>
                  <a:cubicBezTo>
                    <a:pt x="9809008" y="254996"/>
                    <a:pt x="9557898" y="0"/>
                    <a:pt x="9245971" y="0"/>
                  </a:cubicBezTo>
                  <a:close/>
                </a:path>
              </a:pathLst>
            </a:custGeom>
            <a:blipFill>
              <a:blip r:embed="rId5"/>
              <a:stretch>
                <a:fillRect l="-24876" r="-27520"/>
              </a:stretch>
            </a:blipFill>
          </p:spPr>
          <p:txBody>
            <a:bodyPr/>
            <a:lstStyle/>
            <a:p>
              <a:endParaRPr lang="en-US"/>
            </a:p>
          </p:txBody>
        </p:sp>
      </p:grpSp>
      <p:grpSp>
        <p:nvGrpSpPr>
          <p:cNvPr id="5" name="Group 5"/>
          <p:cNvGrpSpPr/>
          <p:nvPr/>
        </p:nvGrpSpPr>
        <p:grpSpPr>
          <a:xfrm>
            <a:off x="1028700" y="1028700"/>
            <a:ext cx="7530944" cy="5610101"/>
            <a:chOff x="0" y="0"/>
            <a:chExt cx="10041258" cy="7480134"/>
          </a:xfrm>
        </p:grpSpPr>
        <p:sp>
          <p:nvSpPr>
            <p:cNvPr id="6" name="TextBox 6"/>
            <p:cNvSpPr txBox="1"/>
            <p:nvPr/>
          </p:nvSpPr>
          <p:spPr>
            <a:xfrm>
              <a:off x="0" y="-47625"/>
              <a:ext cx="10041258" cy="2359025"/>
            </a:xfrm>
            <a:prstGeom prst="rect">
              <a:avLst/>
            </a:prstGeom>
          </p:spPr>
          <p:txBody>
            <a:bodyPr lIns="0" tIns="0" rIns="0" bIns="0" rtlCol="0" anchor="t">
              <a:spAutoFit/>
            </a:bodyPr>
            <a:lstStyle/>
            <a:p>
              <a:pPr marL="0" lvl="0" indent="0" algn="l">
                <a:lnSpc>
                  <a:spcPts val="6891"/>
                </a:lnSpc>
              </a:pPr>
              <a:r>
                <a:rPr lang="en-US" sz="5743" b="1">
                  <a:solidFill>
                    <a:srgbClr val="FFFFFF"/>
                  </a:solidFill>
                  <a:latin typeface="Poppins Bold"/>
                  <a:ea typeface="Poppins Bold"/>
                  <a:cs typeface="Poppins Bold"/>
                  <a:sym typeface="Poppins Bold"/>
                </a:rPr>
                <a:t>Privacy and Data Governance</a:t>
              </a:r>
            </a:p>
          </p:txBody>
        </p:sp>
        <p:sp>
          <p:nvSpPr>
            <p:cNvPr id="7" name="TextBox 7"/>
            <p:cNvSpPr txBox="1"/>
            <p:nvPr/>
          </p:nvSpPr>
          <p:spPr>
            <a:xfrm>
              <a:off x="0" y="2914061"/>
              <a:ext cx="10041258" cy="4566073"/>
            </a:xfrm>
            <a:prstGeom prst="rect">
              <a:avLst/>
            </a:prstGeom>
          </p:spPr>
          <p:txBody>
            <a:bodyPr lIns="0" tIns="0" rIns="0" bIns="0" rtlCol="0" anchor="t">
              <a:spAutoFit/>
            </a:bodyPr>
            <a:lstStyle/>
            <a:p>
              <a:pPr marL="561339" lvl="1" indent="-280669" algn="l">
                <a:lnSpc>
                  <a:spcPts val="3379"/>
                </a:lnSpc>
                <a:buFont typeface="Arial"/>
                <a:buChar char="•"/>
              </a:pPr>
              <a:r>
                <a:rPr lang="en-US" sz="2599">
                  <a:solidFill>
                    <a:srgbClr val="D9D9D9"/>
                  </a:solidFill>
                  <a:latin typeface="Poppins"/>
                  <a:ea typeface="Poppins"/>
                  <a:cs typeface="Poppins"/>
                  <a:sym typeface="Poppins"/>
                </a:rPr>
                <a:t>AI systems gather massive amounts of personal data</a:t>
              </a:r>
            </a:p>
            <a:p>
              <a:pPr algn="l">
                <a:lnSpc>
                  <a:spcPts val="3379"/>
                </a:lnSpc>
              </a:pPr>
              <a:endParaRPr lang="en-US" sz="2599">
                <a:solidFill>
                  <a:srgbClr val="D9D9D9"/>
                </a:solidFill>
                <a:latin typeface="Poppins"/>
                <a:ea typeface="Poppins"/>
                <a:cs typeface="Poppins"/>
                <a:sym typeface="Poppins"/>
              </a:endParaRPr>
            </a:p>
            <a:p>
              <a:pPr marL="561339" lvl="1" indent="-280669" algn="l">
                <a:lnSpc>
                  <a:spcPts val="3379"/>
                </a:lnSpc>
                <a:buFont typeface="Arial"/>
                <a:buChar char="•"/>
              </a:pPr>
              <a:r>
                <a:rPr lang="en-US" sz="2599">
                  <a:solidFill>
                    <a:srgbClr val="D9D9D9"/>
                  </a:solidFill>
                  <a:latin typeface="Poppins"/>
                  <a:ea typeface="Poppins"/>
                  <a:cs typeface="Poppins"/>
                  <a:sym typeface="Poppins"/>
                </a:rPr>
                <a:t>Consent is vague, and surveillance tools track users without clarity</a:t>
              </a:r>
            </a:p>
            <a:p>
              <a:pPr algn="l">
                <a:lnSpc>
                  <a:spcPts val="3379"/>
                </a:lnSpc>
              </a:pPr>
              <a:endParaRPr lang="en-US" sz="2599">
                <a:solidFill>
                  <a:srgbClr val="D9D9D9"/>
                </a:solidFill>
                <a:latin typeface="Poppins"/>
                <a:ea typeface="Poppins"/>
                <a:cs typeface="Poppins"/>
                <a:sym typeface="Poppins"/>
              </a:endParaRPr>
            </a:p>
            <a:p>
              <a:pPr marL="561339" lvl="1" indent="-280669" algn="l">
                <a:lnSpc>
                  <a:spcPts val="3379"/>
                </a:lnSpc>
                <a:buFont typeface="Arial"/>
                <a:buChar char="•"/>
              </a:pPr>
              <a:r>
                <a:rPr lang="en-US" sz="2599">
                  <a:solidFill>
                    <a:srgbClr val="D9D9D9"/>
                  </a:solidFill>
                  <a:latin typeface="Poppins"/>
                  <a:ea typeface="Poppins"/>
                  <a:cs typeface="Poppins"/>
                  <a:sym typeface="Poppins"/>
                </a:rPr>
                <a:t>Laws lag behind AI’s rapid development</a:t>
              </a:r>
            </a:p>
            <a:p>
              <a:pPr marL="0" lvl="0" indent="0" algn="l">
                <a:lnSpc>
                  <a:spcPts val="3379"/>
                </a:lnSpc>
              </a:pPr>
              <a:endParaRPr lang="en-US" sz="2599">
                <a:solidFill>
                  <a:srgbClr val="D9D9D9"/>
                </a:solidFill>
                <a:latin typeface="Poppins"/>
                <a:ea typeface="Poppins"/>
                <a:cs typeface="Poppins"/>
                <a:sym typeface="Poppins"/>
              </a:endParaRPr>
            </a:p>
          </p:txBody>
        </p:sp>
      </p:grpSp>
      <p:sp>
        <p:nvSpPr>
          <p:cNvPr id="8" name="TextBox 8"/>
          <p:cNvSpPr txBox="1"/>
          <p:nvPr/>
        </p:nvSpPr>
        <p:spPr>
          <a:xfrm>
            <a:off x="12139052" y="9248775"/>
            <a:ext cx="2136292" cy="113242"/>
          </a:xfrm>
          <a:prstGeom prst="rect">
            <a:avLst/>
          </a:prstGeom>
        </p:spPr>
        <p:txBody>
          <a:bodyPr lIns="0" tIns="0" rIns="0" bIns="0" rtlCol="0" anchor="t">
            <a:spAutoFit/>
          </a:bodyPr>
          <a:lstStyle/>
          <a:p>
            <a:pPr algn="ctr">
              <a:lnSpc>
                <a:spcPts val="840"/>
              </a:lnSpc>
              <a:spcBef>
                <a:spcPct val="0"/>
              </a:spcBef>
            </a:pPr>
            <a:r>
              <a:rPr lang="en-US" sz="700" b="1">
                <a:solidFill>
                  <a:srgbClr val="FFFFFF"/>
                </a:solidFill>
                <a:latin typeface="Poppins Bold"/>
                <a:ea typeface="Poppins Bold"/>
                <a:cs typeface="Poppins Bold"/>
                <a:sym typeface="Poppins Bold"/>
              </a:rPr>
              <a:t>Image: Created by ChatGPT using DALL·E, 2025.</a:t>
            </a:r>
          </a:p>
        </p:txBody>
      </p:sp>
    </p:spTree>
  </p:cSld>
  <p:clrMapOvr>
    <a:masterClrMapping/>
  </p:clrMapOvr>
  <p:transition>
    <p:push/>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0" y="0"/>
            <a:ext cx="18491211" cy="10388699"/>
          </a:xfrm>
          <a:custGeom>
            <a:avLst/>
            <a:gdLst/>
            <a:ahLst/>
            <a:cxnLst/>
            <a:rect l="l" t="t" r="r" b="b"/>
            <a:pathLst>
              <a:path w="18491211" h="10388699">
                <a:moveTo>
                  <a:pt x="18491211" y="0"/>
                </a:moveTo>
                <a:lnTo>
                  <a:pt x="0" y="0"/>
                </a:lnTo>
                <a:lnTo>
                  <a:pt x="0" y="10388699"/>
                </a:lnTo>
                <a:lnTo>
                  <a:pt x="18491211" y="10388699"/>
                </a:lnTo>
                <a:lnTo>
                  <a:pt x="18491211"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245606" y="1028700"/>
            <a:ext cx="8174823" cy="8229600"/>
            <a:chOff x="0" y="0"/>
            <a:chExt cx="9894484" cy="9960784"/>
          </a:xfrm>
        </p:grpSpPr>
        <p:sp>
          <p:nvSpPr>
            <p:cNvPr id="4" name="Freeform 4"/>
            <p:cNvSpPr/>
            <p:nvPr/>
          </p:nvSpPr>
          <p:spPr>
            <a:xfrm>
              <a:off x="0" y="0"/>
              <a:ext cx="9895754" cy="9960784"/>
            </a:xfrm>
            <a:custGeom>
              <a:avLst/>
              <a:gdLst/>
              <a:ahLst/>
              <a:cxnLst/>
              <a:rect l="l" t="t" r="r" b="b"/>
              <a:pathLst>
                <a:path w="9895754" h="9960784">
                  <a:moveTo>
                    <a:pt x="9326541" y="0"/>
                  </a:moveTo>
                  <a:lnTo>
                    <a:pt x="567943" y="0"/>
                  </a:lnTo>
                  <a:cubicBezTo>
                    <a:pt x="253299" y="0"/>
                    <a:pt x="0" y="254996"/>
                    <a:pt x="0" y="571749"/>
                  </a:cubicBezTo>
                  <a:lnTo>
                    <a:pt x="0" y="9391028"/>
                  </a:lnTo>
                  <a:cubicBezTo>
                    <a:pt x="0" y="9705788"/>
                    <a:pt x="253299" y="9960784"/>
                    <a:pt x="567943" y="9960784"/>
                  </a:cubicBezTo>
                  <a:lnTo>
                    <a:pt x="9328520" y="9960784"/>
                  </a:lnTo>
                  <a:cubicBezTo>
                    <a:pt x="9641185" y="9960784"/>
                    <a:pt x="9895754" y="9705788"/>
                    <a:pt x="9895754" y="9389035"/>
                  </a:cubicBezTo>
                  <a:lnTo>
                    <a:pt x="9895754" y="571749"/>
                  </a:lnTo>
                  <a:cubicBezTo>
                    <a:pt x="9894484" y="254996"/>
                    <a:pt x="9641185" y="0"/>
                    <a:pt x="9326541" y="0"/>
                  </a:cubicBezTo>
                  <a:close/>
                </a:path>
              </a:pathLst>
            </a:custGeom>
            <a:blipFill>
              <a:blip r:embed="rId5"/>
              <a:stretch>
                <a:fillRect l="-328" r="-328"/>
              </a:stretch>
            </a:blipFill>
          </p:spPr>
          <p:txBody>
            <a:bodyPr/>
            <a:lstStyle/>
            <a:p>
              <a:endParaRPr lang="en-US"/>
            </a:p>
          </p:txBody>
        </p:sp>
      </p:grpSp>
      <p:grpSp>
        <p:nvGrpSpPr>
          <p:cNvPr id="5" name="Group 5"/>
          <p:cNvGrpSpPr/>
          <p:nvPr/>
        </p:nvGrpSpPr>
        <p:grpSpPr>
          <a:xfrm>
            <a:off x="1028700" y="1028700"/>
            <a:ext cx="7567984" cy="5377552"/>
            <a:chOff x="0" y="0"/>
            <a:chExt cx="10090645" cy="7170069"/>
          </a:xfrm>
        </p:grpSpPr>
        <p:sp>
          <p:nvSpPr>
            <p:cNvPr id="6" name="TextBox 6"/>
            <p:cNvSpPr txBox="1"/>
            <p:nvPr/>
          </p:nvSpPr>
          <p:spPr>
            <a:xfrm>
              <a:off x="0" y="-47625"/>
              <a:ext cx="10090645" cy="2155825"/>
            </a:xfrm>
            <a:prstGeom prst="rect">
              <a:avLst/>
            </a:prstGeom>
          </p:spPr>
          <p:txBody>
            <a:bodyPr lIns="0" tIns="0" rIns="0" bIns="0" rtlCol="0" anchor="t">
              <a:spAutoFit/>
            </a:bodyPr>
            <a:lstStyle/>
            <a:p>
              <a:pPr marL="0" lvl="0" indent="0" algn="l">
                <a:lnSpc>
                  <a:spcPts val="6242"/>
                </a:lnSpc>
              </a:pPr>
              <a:r>
                <a:rPr lang="en-US" sz="5201" b="1">
                  <a:solidFill>
                    <a:srgbClr val="FFFFFF"/>
                  </a:solidFill>
                  <a:latin typeface="Poppins Bold"/>
                  <a:ea typeface="Poppins Bold"/>
                  <a:cs typeface="Poppins Bold"/>
                  <a:sym typeface="Poppins Bold"/>
                </a:rPr>
                <a:t>Intellectual Property and Ownership</a:t>
              </a:r>
            </a:p>
          </p:txBody>
        </p:sp>
        <p:sp>
          <p:nvSpPr>
            <p:cNvPr id="7" name="TextBox 7"/>
            <p:cNvSpPr txBox="1"/>
            <p:nvPr/>
          </p:nvSpPr>
          <p:spPr>
            <a:xfrm>
              <a:off x="0" y="2603986"/>
              <a:ext cx="10090645" cy="4566083"/>
            </a:xfrm>
            <a:prstGeom prst="rect">
              <a:avLst/>
            </a:prstGeom>
          </p:spPr>
          <p:txBody>
            <a:bodyPr lIns="0" tIns="0" rIns="0" bIns="0" rtlCol="0" anchor="t">
              <a:spAutoFit/>
            </a:bodyPr>
            <a:lstStyle/>
            <a:p>
              <a:pPr marL="561211" lvl="1" indent="-280605" algn="l">
                <a:lnSpc>
                  <a:spcPts val="3379"/>
                </a:lnSpc>
                <a:buFont typeface="Arial"/>
                <a:buChar char="•"/>
              </a:pPr>
              <a:r>
                <a:rPr lang="en-US" sz="2599">
                  <a:solidFill>
                    <a:srgbClr val="D9D9D9"/>
                  </a:solidFill>
                  <a:latin typeface="Poppins"/>
                  <a:ea typeface="Poppins"/>
                  <a:cs typeface="Poppins"/>
                  <a:sym typeface="Poppins"/>
                </a:rPr>
                <a:t>Who owns AI-generated content?</a:t>
              </a:r>
            </a:p>
            <a:p>
              <a:pPr algn="l">
                <a:lnSpc>
                  <a:spcPts val="3379"/>
                </a:lnSpc>
              </a:pPr>
              <a:endParaRPr lang="en-US" sz="2599">
                <a:solidFill>
                  <a:srgbClr val="D9D9D9"/>
                </a:solidFill>
                <a:latin typeface="Poppins"/>
                <a:ea typeface="Poppins"/>
                <a:cs typeface="Poppins"/>
                <a:sym typeface="Poppins"/>
              </a:endParaRPr>
            </a:p>
            <a:p>
              <a:pPr marL="561211" lvl="1" indent="-280605" algn="l">
                <a:lnSpc>
                  <a:spcPts val="3379"/>
                </a:lnSpc>
                <a:buFont typeface="Arial"/>
                <a:buChar char="•"/>
              </a:pPr>
              <a:r>
                <a:rPr lang="en-US" sz="2599">
                  <a:solidFill>
                    <a:srgbClr val="D9D9D9"/>
                  </a:solidFill>
                  <a:latin typeface="Poppins"/>
                  <a:ea typeface="Poppins"/>
                  <a:cs typeface="Poppins"/>
                  <a:sym typeface="Poppins"/>
                </a:rPr>
                <a:t>Creative work, legal implications, and copyright challenges</a:t>
              </a:r>
            </a:p>
            <a:p>
              <a:pPr algn="l">
                <a:lnSpc>
                  <a:spcPts val="3379"/>
                </a:lnSpc>
              </a:pPr>
              <a:endParaRPr lang="en-US" sz="2599">
                <a:solidFill>
                  <a:srgbClr val="D9D9D9"/>
                </a:solidFill>
                <a:latin typeface="Poppins"/>
                <a:ea typeface="Poppins"/>
                <a:cs typeface="Poppins"/>
                <a:sym typeface="Poppins"/>
              </a:endParaRPr>
            </a:p>
            <a:p>
              <a:pPr marL="561211" lvl="1" indent="-280605" algn="l">
                <a:lnSpc>
                  <a:spcPts val="3379"/>
                </a:lnSpc>
                <a:buFont typeface="Arial"/>
                <a:buChar char="•"/>
              </a:pPr>
              <a:r>
                <a:rPr lang="en-US" sz="2599">
                  <a:solidFill>
                    <a:srgbClr val="D9D9D9"/>
                  </a:solidFill>
                  <a:latin typeface="Poppins"/>
                  <a:ea typeface="Poppins"/>
                  <a:cs typeface="Poppins"/>
                  <a:sym typeface="Poppins"/>
                </a:rPr>
                <a:t>Challenges posed by generative models like ChatGPT and DALL·E</a:t>
              </a:r>
            </a:p>
            <a:p>
              <a:pPr marL="0" lvl="0" indent="0" algn="l">
                <a:lnSpc>
                  <a:spcPts val="3379"/>
                </a:lnSpc>
              </a:pPr>
              <a:endParaRPr lang="en-US" sz="2599">
                <a:solidFill>
                  <a:srgbClr val="D9D9D9"/>
                </a:solidFill>
                <a:latin typeface="Poppins"/>
                <a:ea typeface="Poppins"/>
                <a:cs typeface="Poppins"/>
                <a:sym typeface="Poppins"/>
              </a:endParaRPr>
            </a:p>
          </p:txBody>
        </p:sp>
      </p:grpSp>
      <p:sp>
        <p:nvSpPr>
          <p:cNvPr id="8" name="TextBox 8"/>
          <p:cNvSpPr txBox="1"/>
          <p:nvPr/>
        </p:nvSpPr>
        <p:spPr>
          <a:xfrm>
            <a:off x="11869079" y="9145058"/>
            <a:ext cx="2927875" cy="113242"/>
          </a:xfrm>
          <a:prstGeom prst="rect">
            <a:avLst/>
          </a:prstGeom>
        </p:spPr>
        <p:txBody>
          <a:bodyPr lIns="0" tIns="0" rIns="0" bIns="0" rtlCol="0" anchor="t">
            <a:spAutoFit/>
          </a:bodyPr>
          <a:lstStyle/>
          <a:p>
            <a:pPr algn="ctr">
              <a:lnSpc>
                <a:spcPts val="840"/>
              </a:lnSpc>
              <a:spcBef>
                <a:spcPct val="0"/>
              </a:spcBef>
            </a:pPr>
            <a:r>
              <a:rPr lang="en-US" sz="700" b="1">
                <a:solidFill>
                  <a:srgbClr val="FFFFFF"/>
                </a:solidFill>
                <a:latin typeface="Poppins Bold"/>
                <a:ea typeface="Poppins Bold"/>
                <a:cs typeface="Poppins Bold"/>
                <a:sym typeface="Poppins Bold"/>
              </a:rPr>
              <a:t>Citation reads: “Image: Created by ChatGPT using DALL·E, 2025.”</a:t>
            </a: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22194" y="0"/>
            <a:ext cx="18310194" cy="10287000"/>
          </a:xfrm>
          <a:custGeom>
            <a:avLst/>
            <a:gdLst/>
            <a:ahLst/>
            <a:cxnLst/>
            <a:rect l="l" t="t" r="r" b="b"/>
            <a:pathLst>
              <a:path w="18310194" h="10287000">
                <a:moveTo>
                  <a:pt x="18310194" y="0"/>
                </a:moveTo>
                <a:lnTo>
                  <a:pt x="0" y="0"/>
                </a:lnTo>
                <a:lnTo>
                  <a:pt x="0" y="10287000"/>
                </a:lnTo>
                <a:lnTo>
                  <a:pt x="18310194" y="10287000"/>
                </a:lnTo>
                <a:lnTo>
                  <a:pt x="1831019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10401284" y="1220602"/>
            <a:ext cx="6869113" cy="6469766"/>
            <a:chOff x="0" y="0"/>
            <a:chExt cx="8314105" cy="7830751"/>
          </a:xfrm>
        </p:grpSpPr>
        <p:sp>
          <p:nvSpPr>
            <p:cNvPr id="4" name="Freeform 4"/>
            <p:cNvSpPr/>
            <p:nvPr/>
          </p:nvSpPr>
          <p:spPr>
            <a:xfrm>
              <a:off x="0" y="0"/>
              <a:ext cx="8315375" cy="7830751"/>
            </a:xfrm>
            <a:custGeom>
              <a:avLst/>
              <a:gdLst/>
              <a:ahLst/>
              <a:cxnLst/>
              <a:rect l="l" t="t" r="r" b="b"/>
              <a:pathLst>
                <a:path w="8315375" h="7830751">
                  <a:moveTo>
                    <a:pt x="7836875" y="0"/>
                  </a:moveTo>
                  <a:lnTo>
                    <a:pt x="477230" y="0"/>
                  </a:lnTo>
                  <a:cubicBezTo>
                    <a:pt x="212841" y="0"/>
                    <a:pt x="0" y="200467"/>
                    <a:pt x="0" y="449485"/>
                  </a:cubicBezTo>
                  <a:lnTo>
                    <a:pt x="0" y="7382832"/>
                  </a:lnTo>
                  <a:cubicBezTo>
                    <a:pt x="0" y="7630284"/>
                    <a:pt x="212841" y="7830751"/>
                    <a:pt x="477230" y="7830751"/>
                  </a:cubicBezTo>
                  <a:lnTo>
                    <a:pt x="7838539" y="7830751"/>
                  </a:lnTo>
                  <a:cubicBezTo>
                    <a:pt x="8101264" y="7830751"/>
                    <a:pt x="8315375" y="7630284"/>
                    <a:pt x="8315375" y="7381266"/>
                  </a:cubicBezTo>
                  <a:lnTo>
                    <a:pt x="8315375" y="449485"/>
                  </a:lnTo>
                  <a:cubicBezTo>
                    <a:pt x="8314105" y="200467"/>
                    <a:pt x="8101264" y="0"/>
                    <a:pt x="7836875" y="0"/>
                  </a:cubicBezTo>
                  <a:close/>
                </a:path>
              </a:pathLst>
            </a:custGeom>
            <a:blipFill>
              <a:blip r:embed="rId5"/>
              <a:stretch>
                <a:fillRect t="-3094" b="-3094"/>
              </a:stretch>
            </a:blipFill>
          </p:spPr>
          <p:txBody>
            <a:bodyPr/>
            <a:lstStyle/>
            <a:p>
              <a:endParaRPr lang="en-US"/>
            </a:p>
          </p:txBody>
        </p:sp>
      </p:grpSp>
      <p:grpSp>
        <p:nvGrpSpPr>
          <p:cNvPr id="5" name="Group 5"/>
          <p:cNvGrpSpPr/>
          <p:nvPr/>
        </p:nvGrpSpPr>
        <p:grpSpPr>
          <a:xfrm>
            <a:off x="1028700" y="1026941"/>
            <a:ext cx="7990347" cy="6663427"/>
            <a:chOff x="0" y="0"/>
            <a:chExt cx="10653795" cy="8884569"/>
          </a:xfrm>
        </p:grpSpPr>
        <p:sp>
          <p:nvSpPr>
            <p:cNvPr id="6" name="TextBox 6"/>
            <p:cNvSpPr txBox="1"/>
            <p:nvPr/>
          </p:nvSpPr>
          <p:spPr>
            <a:xfrm>
              <a:off x="0" y="-47625"/>
              <a:ext cx="10653795" cy="2155825"/>
            </a:xfrm>
            <a:prstGeom prst="rect">
              <a:avLst/>
            </a:prstGeom>
          </p:spPr>
          <p:txBody>
            <a:bodyPr lIns="0" tIns="0" rIns="0" bIns="0" rtlCol="0" anchor="t">
              <a:spAutoFit/>
            </a:bodyPr>
            <a:lstStyle/>
            <a:p>
              <a:pPr marL="0" lvl="0" indent="0" algn="l">
                <a:lnSpc>
                  <a:spcPts val="6242"/>
                </a:lnSpc>
              </a:pPr>
              <a:r>
                <a:rPr lang="en-US" sz="5201" b="1">
                  <a:solidFill>
                    <a:srgbClr val="FFFFFF"/>
                  </a:solidFill>
                  <a:latin typeface="Poppins Bold"/>
                  <a:ea typeface="Poppins Bold"/>
                  <a:cs typeface="Poppins Bold"/>
                  <a:sym typeface="Poppins Bold"/>
                </a:rPr>
                <a:t>Regulation, Policy, and Global Governance</a:t>
              </a:r>
            </a:p>
          </p:txBody>
        </p:sp>
        <p:sp>
          <p:nvSpPr>
            <p:cNvPr id="7" name="TextBox 7"/>
            <p:cNvSpPr txBox="1"/>
            <p:nvPr/>
          </p:nvSpPr>
          <p:spPr>
            <a:xfrm>
              <a:off x="0" y="2603986"/>
              <a:ext cx="10653795" cy="6280583"/>
            </a:xfrm>
            <a:prstGeom prst="rect">
              <a:avLst/>
            </a:prstGeom>
          </p:spPr>
          <p:txBody>
            <a:bodyPr lIns="0" tIns="0" rIns="0" bIns="0" rtlCol="0" anchor="t">
              <a:spAutoFit/>
            </a:bodyPr>
            <a:lstStyle/>
            <a:p>
              <a:pPr marL="561211" lvl="1" indent="-280605" algn="l">
                <a:lnSpc>
                  <a:spcPts val="3379"/>
                </a:lnSpc>
                <a:buFont typeface="Arial"/>
                <a:buChar char="•"/>
              </a:pPr>
              <a:r>
                <a:rPr lang="en-US" sz="2599">
                  <a:solidFill>
                    <a:srgbClr val="D9D9D9"/>
                  </a:solidFill>
                  <a:latin typeface="Poppins"/>
                  <a:ea typeface="Poppins"/>
                  <a:cs typeface="Poppins"/>
                  <a:sym typeface="Poppins"/>
                </a:rPr>
                <a:t>The U.S. approach emphasizes innovation, but voluntary guidelines often lack enforcement power</a:t>
              </a:r>
            </a:p>
            <a:p>
              <a:pPr algn="l">
                <a:lnSpc>
                  <a:spcPts val="3379"/>
                </a:lnSpc>
              </a:pPr>
              <a:endParaRPr lang="en-US" sz="2599">
                <a:solidFill>
                  <a:srgbClr val="D9D9D9"/>
                </a:solidFill>
                <a:latin typeface="Poppins"/>
                <a:ea typeface="Poppins"/>
                <a:cs typeface="Poppins"/>
                <a:sym typeface="Poppins"/>
              </a:endParaRPr>
            </a:p>
            <a:p>
              <a:pPr marL="561211" lvl="1" indent="-280605" algn="l">
                <a:lnSpc>
                  <a:spcPts val="3379"/>
                </a:lnSpc>
                <a:buFont typeface="Arial"/>
                <a:buChar char="•"/>
              </a:pPr>
              <a:r>
                <a:rPr lang="en-US" sz="2599">
                  <a:solidFill>
                    <a:srgbClr val="D9D9D9"/>
                  </a:solidFill>
                  <a:latin typeface="Poppins"/>
                  <a:ea typeface="Poppins"/>
                  <a:cs typeface="Poppins"/>
                  <a:sym typeface="Poppins"/>
                </a:rPr>
                <a:t>The EU AI Act proposes strict risk-based regulation</a:t>
              </a:r>
            </a:p>
            <a:p>
              <a:pPr algn="l">
                <a:lnSpc>
                  <a:spcPts val="3379"/>
                </a:lnSpc>
              </a:pPr>
              <a:endParaRPr lang="en-US" sz="2599">
                <a:solidFill>
                  <a:srgbClr val="D9D9D9"/>
                </a:solidFill>
                <a:latin typeface="Poppins"/>
                <a:ea typeface="Poppins"/>
                <a:cs typeface="Poppins"/>
                <a:sym typeface="Poppins"/>
              </a:endParaRPr>
            </a:p>
            <a:p>
              <a:pPr marL="561211" lvl="1" indent="-280605" algn="l">
                <a:lnSpc>
                  <a:spcPts val="3379"/>
                </a:lnSpc>
                <a:buFont typeface="Arial"/>
                <a:buChar char="•"/>
              </a:pPr>
              <a:r>
                <a:rPr lang="en-US" sz="2599">
                  <a:solidFill>
                    <a:srgbClr val="D9D9D9"/>
                  </a:solidFill>
                  <a:latin typeface="Poppins"/>
                  <a:ea typeface="Poppins"/>
                  <a:cs typeface="Poppins"/>
                  <a:sym typeface="Poppins"/>
                </a:rPr>
                <a:t>Proactive governance is essential to manage AI’s impact</a:t>
              </a:r>
            </a:p>
            <a:p>
              <a:pPr algn="l">
                <a:lnSpc>
                  <a:spcPts val="3379"/>
                </a:lnSpc>
              </a:pPr>
              <a:endParaRPr lang="en-US" sz="2599">
                <a:solidFill>
                  <a:srgbClr val="D9D9D9"/>
                </a:solidFill>
                <a:latin typeface="Poppins"/>
                <a:ea typeface="Poppins"/>
                <a:cs typeface="Poppins"/>
                <a:sym typeface="Poppins"/>
              </a:endParaRPr>
            </a:p>
            <a:p>
              <a:pPr marL="0" lvl="0" indent="0" algn="l">
                <a:lnSpc>
                  <a:spcPts val="3379"/>
                </a:lnSpc>
              </a:pPr>
              <a:endParaRPr lang="en-US" sz="2599">
                <a:solidFill>
                  <a:srgbClr val="D9D9D9"/>
                </a:solidFill>
                <a:latin typeface="Poppins"/>
                <a:ea typeface="Poppins"/>
                <a:cs typeface="Poppins"/>
                <a:sym typeface="Poppins"/>
              </a:endParaRPr>
            </a:p>
          </p:txBody>
        </p:sp>
      </p:grpSp>
      <p:sp>
        <p:nvSpPr>
          <p:cNvPr id="8" name="TextBox 8"/>
          <p:cNvSpPr txBox="1"/>
          <p:nvPr/>
        </p:nvSpPr>
        <p:spPr>
          <a:xfrm>
            <a:off x="10529768" y="8175505"/>
            <a:ext cx="6729532" cy="352425"/>
          </a:xfrm>
          <a:prstGeom prst="rect">
            <a:avLst/>
          </a:prstGeom>
        </p:spPr>
        <p:txBody>
          <a:bodyPr lIns="0" tIns="0" rIns="0" bIns="0" rtlCol="0" anchor="t">
            <a:spAutoFit/>
          </a:bodyPr>
          <a:lstStyle/>
          <a:p>
            <a:pPr algn="ctr">
              <a:lnSpc>
                <a:spcPts val="2600"/>
              </a:lnSpc>
              <a:spcBef>
                <a:spcPct val="0"/>
              </a:spcBef>
            </a:pPr>
            <a:r>
              <a:rPr lang="en-US" sz="2167" b="1">
                <a:solidFill>
                  <a:srgbClr val="FFFFFF"/>
                </a:solidFill>
                <a:latin typeface="Poppins Semi-Bold"/>
                <a:ea typeface="Poppins Semi-Bold"/>
                <a:cs typeface="Poppins Semi-Bold"/>
                <a:sym typeface="Poppins Semi-Bold"/>
              </a:rPr>
              <a:t>“AI moves fast. Regulation struggles to keep up”</a:t>
            </a:r>
          </a:p>
        </p:txBody>
      </p:sp>
      <p:sp>
        <p:nvSpPr>
          <p:cNvPr id="9" name="TextBox 9"/>
          <p:cNvSpPr txBox="1"/>
          <p:nvPr/>
        </p:nvSpPr>
        <p:spPr>
          <a:xfrm>
            <a:off x="11260053" y="7680843"/>
            <a:ext cx="4881551" cy="116649"/>
          </a:xfrm>
          <a:prstGeom prst="rect">
            <a:avLst/>
          </a:prstGeom>
        </p:spPr>
        <p:txBody>
          <a:bodyPr lIns="0" tIns="0" rIns="0" bIns="0" rtlCol="0" anchor="t">
            <a:spAutoFit/>
          </a:bodyPr>
          <a:lstStyle/>
          <a:p>
            <a:pPr algn="ctr">
              <a:lnSpc>
                <a:spcPts val="867"/>
              </a:lnSpc>
              <a:spcBef>
                <a:spcPct val="0"/>
              </a:spcBef>
            </a:pPr>
            <a:r>
              <a:rPr lang="en-US" sz="722" b="1">
                <a:solidFill>
                  <a:srgbClr val="FFFFFF"/>
                </a:solidFill>
                <a:latin typeface="Poppins Bold"/>
                <a:ea typeface="Poppins Bold"/>
                <a:cs typeface="Poppins Bold"/>
                <a:sym typeface="Poppins Bold"/>
              </a:rPr>
              <a:t>Citation reads: “Image: Created by ChatGPT using DALL·E, 2025.”</a:t>
            </a:r>
          </a:p>
        </p:txBody>
      </p:sp>
      <p:sp>
        <p:nvSpPr>
          <p:cNvPr id="10" name="TextBox 10"/>
          <p:cNvSpPr txBox="1"/>
          <p:nvPr/>
        </p:nvSpPr>
        <p:spPr>
          <a:xfrm>
            <a:off x="12204578" y="8518405"/>
            <a:ext cx="2992501" cy="113242"/>
          </a:xfrm>
          <a:prstGeom prst="rect">
            <a:avLst/>
          </a:prstGeom>
        </p:spPr>
        <p:txBody>
          <a:bodyPr lIns="0" tIns="0" rIns="0" bIns="0" rtlCol="0" anchor="t">
            <a:spAutoFit/>
          </a:bodyPr>
          <a:lstStyle/>
          <a:p>
            <a:pPr algn="ctr">
              <a:lnSpc>
                <a:spcPts val="839"/>
              </a:lnSpc>
              <a:spcBef>
                <a:spcPct val="0"/>
              </a:spcBef>
            </a:pPr>
            <a:r>
              <a:rPr lang="en-US" sz="699" b="1">
                <a:solidFill>
                  <a:srgbClr val="FFFFFF"/>
                </a:solidFill>
                <a:latin typeface="Poppins Semi-Bold"/>
                <a:ea typeface="Poppins Semi-Bold"/>
                <a:cs typeface="Poppins Semi-Bold"/>
                <a:sym typeface="Poppins Semi-Bold"/>
              </a:rPr>
              <a:t>Paraphrased from themes in Suleyman (2023), The Coming Wave.</a:t>
            </a:r>
          </a:p>
        </p:txBody>
      </p:sp>
      <p:sp>
        <p:nvSpPr>
          <p:cNvPr id="11" name="AutoShape 11"/>
          <p:cNvSpPr/>
          <p:nvPr/>
        </p:nvSpPr>
        <p:spPr>
          <a:xfrm>
            <a:off x="10648414" y="8008817"/>
            <a:ext cx="6492240" cy="0"/>
          </a:xfrm>
          <a:prstGeom prst="line">
            <a:avLst/>
          </a:prstGeom>
          <a:ln w="38100" cap="flat">
            <a:solidFill>
              <a:srgbClr val="FFFFFF"/>
            </a:solidFill>
            <a:prstDash val="solid"/>
            <a:headEnd type="none" w="sm" len="sm"/>
            <a:tailEnd type="none" w="sm" len="sm"/>
          </a:ln>
        </p:spPr>
        <p:txBody>
          <a:bodyPr/>
          <a:lstStyle/>
          <a:p>
            <a:endParaRPr lang="en-US"/>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0" y="0"/>
            <a:ext cx="18310194" cy="10287000"/>
          </a:xfrm>
          <a:custGeom>
            <a:avLst/>
            <a:gdLst/>
            <a:ahLst/>
            <a:cxnLst/>
            <a:rect l="l" t="t" r="r" b="b"/>
            <a:pathLst>
              <a:path w="18310194" h="10287000">
                <a:moveTo>
                  <a:pt x="18310194" y="0"/>
                </a:moveTo>
                <a:lnTo>
                  <a:pt x="0" y="0"/>
                </a:lnTo>
                <a:lnTo>
                  <a:pt x="0" y="10287000"/>
                </a:lnTo>
                <a:lnTo>
                  <a:pt x="18310194" y="10287000"/>
                </a:lnTo>
                <a:lnTo>
                  <a:pt x="1831019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0" y="0"/>
            <a:ext cx="18288000" cy="10287000"/>
            <a:chOff x="0" y="0"/>
            <a:chExt cx="2716753" cy="1528173"/>
          </a:xfrm>
        </p:grpSpPr>
        <p:sp>
          <p:nvSpPr>
            <p:cNvPr id="4" name="Freeform 4"/>
            <p:cNvSpPr/>
            <p:nvPr/>
          </p:nvSpPr>
          <p:spPr>
            <a:xfrm>
              <a:off x="0" y="0"/>
              <a:ext cx="2716753" cy="1528173"/>
            </a:xfrm>
            <a:custGeom>
              <a:avLst/>
              <a:gdLst/>
              <a:ahLst/>
              <a:cxnLst/>
              <a:rect l="l" t="t" r="r" b="b"/>
              <a:pathLst>
                <a:path w="2716753" h="1528173">
                  <a:moveTo>
                    <a:pt x="0" y="0"/>
                  </a:moveTo>
                  <a:lnTo>
                    <a:pt x="2716753" y="0"/>
                  </a:lnTo>
                  <a:lnTo>
                    <a:pt x="2716753" y="1528173"/>
                  </a:lnTo>
                  <a:lnTo>
                    <a:pt x="0" y="1528173"/>
                  </a:lnTo>
                  <a:close/>
                </a:path>
              </a:pathLst>
            </a:custGeom>
            <a:blipFill>
              <a:blip r:embed="rId5">
                <a:alphaModFix amt="90000"/>
              </a:blip>
              <a:stretch>
                <a:fillRect t="-9222" b="-9222"/>
              </a:stretch>
            </a:blipFill>
          </p:spPr>
          <p:txBody>
            <a:bodyPr/>
            <a:lstStyle/>
            <a:p>
              <a:endParaRPr lang="en-US"/>
            </a:p>
          </p:txBody>
        </p:sp>
      </p:grpSp>
      <p:sp>
        <p:nvSpPr>
          <p:cNvPr id="5" name="TextBox 5"/>
          <p:cNvSpPr txBox="1"/>
          <p:nvPr/>
        </p:nvSpPr>
        <p:spPr>
          <a:xfrm>
            <a:off x="1028700" y="4426931"/>
            <a:ext cx="16230600" cy="1771650"/>
          </a:xfrm>
          <a:prstGeom prst="rect">
            <a:avLst/>
          </a:prstGeom>
        </p:spPr>
        <p:txBody>
          <a:bodyPr lIns="0" tIns="0" rIns="0" bIns="0" rtlCol="0" anchor="t">
            <a:spAutoFit/>
          </a:bodyPr>
          <a:lstStyle/>
          <a:p>
            <a:pPr algn="ctr">
              <a:lnSpc>
                <a:spcPts val="6800"/>
              </a:lnSpc>
              <a:spcBef>
                <a:spcPct val="0"/>
              </a:spcBef>
            </a:pPr>
            <a:r>
              <a:rPr lang="en-US" sz="5667" b="1">
                <a:solidFill>
                  <a:srgbClr val="FBC901"/>
                </a:solidFill>
                <a:latin typeface="Poppins Semi-Bold"/>
                <a:ea typeface="Poppins Semi-Bold"/>
                <a:cs typeface="Poppins Semi-Bold"/>
                <a:sym typeface="Poppins Semi-Bold"/>
              </a:rPr>
              <a:t>Should tech companies be required to report the environmental cost of AI?</a:t>
            </a:r>
          </a:p>
        </p:txBody>
      </p:sp>
      <p:sp>
        <p:nvSpPr>
          <p:cNvPr id="6" name="TextBox 6"/>
          <p:cNvSpPr txBox="1"/>
          <p:nvPr/>
        </p:nvSpPr>
        <p:spPr>
          <a:xfrm>
            <a:off x="15006630" y="9899285"/>
            <a:ext cx="2927875" cy="113242"/>
          </a:xfrm>
          <a:prstGeom prst="rect">
            <a:avLst/>
          </a:prstGeom>
        </p:spPr>
        <p:txBody>
          <a:bodyPr lIns="0" tIns="0" rIns="0" bIns="0" rtlCol="0" anchor="t">
            <a:spAutoFit/>
          </a:bodyPr>
          <a:lstStyle/>
          <a:p>
            <a:pPr algn="ctr">
              <a:lnSpc>
                <a:spcPts val="840"/>
              </a:lnSpc>
              <a:spcBef>
                <a:spcPct val="0"/>
              </a:spcBef>
            </a:pPr>
            <a:r>
              <a:rPr lang="en-US" sz="700" b="1">
                <a:solidFill>
                  <a:srgbClr val="FFFFFF"/>
                </a:solidFill>
                <a:latin typeface="Poppins Bold"/>
                <a:ea typeface="Poppins Bold"/>
                <a:cs typeface="Poppins Bold"/>
                <a:sym typeface="Poppins Bold"/>
              </a:rPr>
              <a:t>Citation reads: “Image: Created by ChatGPT using DALL·E, 2025.”</a:t>
            </a:r>
          </a:p>
        </p:txBody>
      </p:sp>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3174682" y="4305300"/>
            <a:ext cx="11938635" cy="1628775"/>
          </a:xfrm>
          <a:prstGeom prst="rect">
            <a:avLst/>
          </a:prstGeom>
        </p:spPr>
        <p:txBody>
          <a:bodyPr lIns="0" tIns="0" rIns="0" bIns="0" rtlCol="0" anchor="t">
            <a:spAutoFit/>
          </a:bodyPr>
          <a:lstStyle/>
          <a:p>
            <a:pPr algn="ctr">
              <a:lnSpc>
                <a:spcPts val="6242"/>
              </a:lnSpc>
              <a:spcBef>
                <a:spcPct val="0"/>
              </a:spcBef>
            </a:pPr>
            <a:r>
              <a:rPr lang="en-US" sz="5201" b="1">
                <a:solidFill>
                  <a:srgbClr val="FFFFFF"/>
                </a:solidFill>
                <a:latin typeface="Poppins Bold"/>
                <a:ea typeface="Poppins Bold"/>
                <a:cs typeface="Poppins Bold"/>
                <a:sym typeface="Poppins Bold"/>
              </a:rPr>
              <a:t>Interview with FAL 9000</a:t>
            </a:r>
          </a:p>
          <a:p>
            <a:pPr algn="ctr">
              <a:lnSpc>
                <a:spcPts val="6242"/>
              </a:lnSpc>
              <a:spcBef>
                <a:spcPct val="0"/>
              </a:spcBef>
            </a:pPr>
            <a:r>
              <a:rPr lang="en-US" sz="5201" b="1">
                <a:solidFill>
                  <a:srgbClr val="FFFFFF"/>
                </a:solidFill>
                <a:latin typeface="Poppins Bold"/>
                <a:ea typeface="Poppins Bold"/>
                <a:cs typeface="Poppins Bold"/>
                <a:sym typeface="Poppins Bold"/>
              </a:rPr>
              <a:t>Simulated using ChatGPT (OpenAI)</a:t>
            </a: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t="9630"/>
          <a:stretch>
            <a:fillRect/>
          </a:stretch>
        </p:blipFill>
        <p:spPr>
          <a:xfrm>
            <a:off x="1828800" y="1821271"/>
            <a:ext cx="14630400" cy="7437029"/>
          </a:xfrm>
          <a:prstGeom prst="rect">
            <a:avLst/>
          </a:prstGeom>
        </p:spPr>
      </p:pic>
    </p:spTree>
  </p:cSld>
  <p:clrMapOvr>
    <a:masterClrMapping/>
  </p:clrMapOvr>
  <p:transition>
    <p:fade/>
  </p:transition>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1000125"/>
            <a:ext cx="16230600" cy="5619750"/>
          </a:xfrm>
          <a:prstGeom prst="rect">
            <a:avLst/>
          </a:prstGeom>
        </p:spPr>
        <p:txBody>
          <a:bodyPr lIns="0" tIns="0" rIns="0" bIns="0" rtlCol="0" anchor="t">
            <a:spAutoFit/>
          </a:bodyPr>
          <a:lstStyle/>
          <a:p>
            <a:pPr algn="ctr">
              <a:lnSpc>
                <a:spcPts val="2033"/>
              </a:lnSpc>
            </a:pPr>
            <a:r>
              <a:rPr lang="en-US" sz="1694" b="1">
                <a:solidFill>
                  <a:srgbClr val="5CE1E6"/>
                </a:solidFill>
                <a:latin typeface="Poppins Bold"/>
                <a:ea typeface="Poppins Bold"/>
                <a:cs typeface="Poppins Bold"/>
                <a:sym typeface="Poppins Bold"/>
              </a:rPr>
              <a:t>References</a:t>
            </a:r>
          </a:p>
          <a:p>
            <a:pPr algn="ctr">
              <a:lnSpc>
                <a:spcPts val="1553"/>
              </a:lnSpc>
            </a:pPr>
            <a:endParaRPr lang="en-US" sz="1694" b="1">
              <a:solidFill>
                <a:srgbClr val="5CE1E6"/>
              </a:solidFill>
              <a:latin typeface="Poppins Bold"/>
              <a:ea typeface="Poppins Bold"/>
              <a:cs typeface="Poppins Bold"/>
              <a:sym typeface="Poppins Bold"/>
            </a:endParaRPr>
          </a:p>
          <a:p>
            <a:pPr algn="ctr">
              <a:lnSpc>
                <a:spcPts val="1553"/>
              </a:lnSpc>
            </a:pPr>
            <a:endParaRPr lang="en-US" sz="1694" b="1">
              <a:solidFill>
                <a:srgbClr val="5CE1E6"/>
              </a:solidFill>
              <a:latin typeface="Poppins Bold"/>
              <a:ea typeface="Poppins Bold"/>
              <a:cs typeface="Poppins Bold"/>
              <a:sym typeface="Poppins Bold"/>
            </a:endParaRPr>
          </a:p>
          <a:p>
            <a:pPr algn="l">
              <a:lnSpc>
                <a:spcPts val="1553"/>
              </a:lnSpc>
            </a:pPr>
            <a:r>
              <a:rPr lang="en-US" sz="1294">
                <a:solidFill>
                  <a:srgbClr val="5CE1E6"/>
                </a:solidFill>
                <a:latin typeface="Poppins"/>
                <a:ea typeface="Poppins"/>
                <a:cs typeface="Poppins"/>
                <a:sym typeface="Poppins"/>
              </a:rPr>
              <a:t>ChatGPT, &amp; DALL·E. (2023). </a:t>
            </a:r>
            <a:r>
              <a:rPr lang="en-US" sz="1294" i="1">
                <a:solidFill>
                  <a:srgbClr val="5CE1E6"/>
                </a:solidFill>
                <a:latin typeface="Poppins Italics"/>
                <a:ea typeface="Poppins Italics"/>
                <a:cs typeface="Poppins Italics"/>
                <a:sym typeface="Poppins Italics"/>
              </a:rPr>
              <a:t>AI-generated images created by OpenAI tools </a:t>
            </a:r>
            <a:r>
              <a:rPr lang="en-US" sz="1294">
                <a:solidFill>
                  <a:srgbClr val="5CE1E6"/>
                </a:solidFill>
                <a:latin typeface="Poppins"/>
                <a:ea typeface="Poppins"/>
                <a:cs typeface="Poppins"/>
                <a:sym typeface="Poppins"/>
              </a:rPr>
              <a:t>[Images used on Slides 5, 12, 13].</a:t>
            </a:r>
          </a:p>
          <a:p>
            <a:pPr algn="l">
              <a:lnSpc>
                <a:spcPts val="1553"/>
              </a:lnSpc>
            </a:pPr>
            <a:endParaRPr lang="en-US" sz="1294">
              <a:solidFill>
                <a:srgbClr val="5CE1E6"/>
              </a:solidFill>
              <a:latin typeface="Poppins"/>
              <a:ea typeface="Poppins"/>
              <a:cs typeface="Poppins"/>
              <a:sym typeface="Poppins"/>
            </a:endParaRPr>
          </a:p>
          <a:p>
            <a:pPr algn="l">
              <a:lnSpc>
                <a:spcPts val="1553"/>
              </a:lnSpc>
            </a:pPr>
            <a:r>
              <a:rPr lang="en-US" sz="1294">
                <a:solidFill>
                  <a:srgbClr val="5CE1E6"/>
                </a:solidFill>
                <a:latin typeface="Poppins"/>
                <a:ea typeface="Poppins"/>
                <a:cs typeface="Poppins"/>
                <a:sym typeface="Poppins"/>
              </a:rPr>
              <a:t>European Commission. (2024). </a:t>
            </a:r>
            <a:r>
              <a:rPr lang="en-US" sz="1294" i="1">
                <a:solidFill>
                  <a:srgbClr val="5CE1E6"/>
                </a:solidFill>
                <a:latin typeface="Poppins Italics"/>
                <a:ea typeface="Poppins Italics"/>
                <a:cs typeface="Poppins Italics"/>
                <a:sym typeface="Poppins Italics"/>
              </a:rPr>
              <a:t>The Artificial Intelligence Act.</a:t>
            </a:r>
            <a:r>
              <a:rPr lang="en-US" sz="1294">
                <a:solidFill>
                  <a:srgbClr val="5CE1E6"/>
                </a:solidFill>
                <a:latin typeface="Poppins"/>
                <a:ea typeface="Poppins"/>
                <a:cs typeface="Poppins"/>
                <a:sym typeface="Poppins"/>
              </a:rPr>
              <a:t> </a:t>
            </a:r>
            <a:r>
              <a:rPr lang="en-US" sz="1294" u="sng">
                <a:solidFill>
                  <a:srgbClr val="5CE1E6"/>
                </a:solidFill>
                <a:latin typeface="Poppins"/>
                <a:ea typeface="Poppins"/>
                <a:cs typeface="Poppins"/>
                <a:sym typeface="Poppins"/>
                <a:hlinkClick r:id="rId3" tooltip="https://digital-strategy.ec.europa.eu/en/policies/european-approach-artificial-intelligence"/>
              </a:rPr>
              <a:t>https://digital-strategy.ec.europa.eu/en/policies/european-approach-artificial-intelligence</a:t>
            </a:r>
          </a:p>
          <a:p>
            <a:pPr algn="l">
              <a:lnSpc>
                <a:spcPts val="1553"/>
              </a:lnSpc>
            </a:pPr>
            <a:endParaRPr lang="en-US" sz="1294" u="sng">
              <a:solidFill>
                <a:srgbClr val="5CE1E6"/>
              </a:solidFill>
              <a:latin typeface="Poppins"/>
              <a:ea typeface="Poppins"/>
              <a:cs typeface="Poppins"/>
              <a:sym typeface="Poppins"/>
              <a:hlinkClick r:id="rId3" tooltip="https://digital-strategy.ec.europa.eu/en/policies/european-approach-artificial-intelligence"/>
            </a:endParaRPr>
          </a:p>
          <a:p>
            <a:pPr algn="l">
              <a:lnSpc>
                <a:spcPts val="1553"/>
              </a:lnSpc>
            </a:pPr>
            <a:r>
              <a:rPr lang="en-US" sz="1294" i="1">
                <a:solidFill>
                  <a:srgbClr val="5CE1E6"/>
                </a:solidFill>
                <a:latin typeface="Poppins Italics"/>
                <a:ea typeface="Poppins Italics"/>
                <a:cs typeface="Poppins Italics"/>
                <a:sym typeface="Poppins Italics"/>
              </a:rPr>
              <a:t>Getty Images v. Stability AI</a:t>
            </a:r>
            <a:r>
              <a:rPr lang="en-US" sz="1294">
                <a:solidFill>
                  <a:srgbClr val="5CE1E6"/>
                </a:solidFill>
                <a:latin typeface="Poppins"/>
                <a:ea typeface="Poppins"/>
                <a:cs typeface="Poppins"/>
                <a:sym typeface="Poppins"/>
              </a:rPr>
              <a:t>. (2023). Ongoing litigation over unauthorized training data use.</a:t>
            </a:r>
          </a:p>
          <a:p>
            <a:pPr algn="l">
              <a:lnSpc>
                <a:spcPts val="1553"/>
              </a:lnSpc>
            </a:pPr>
            <a:endParaRPr lang="en-US" sz="1294">
              <a:solidFill>
                <a:srgbClr val="5CE1E6"/>
              </a:solidFill>
              <a:latin typeface="Poppins"/>
              <a:ea typeface="Poppins"/>
              <a:cs typeface="Poppins"/>
              <a:sym typeface="Poppins"/>
            </a:endParaRPr>
          </a:p>
          <a:p>
            <a:pPr algn="l">
              <a:lnSpc>
                <a:spcPts val="1553"/>
              </a:lnSpc>
            </a:pPr>
            <a:r>
              <a:rPr lang="en-US" sz="1294">
                <a:solidFill>
                  <a:srgbClr val="5CE1E6"/>
                </a:solidFill>
                <a:latin typeface="Poppins"/>
                <a:ea typeface="Poppins"/>
                <a:cs typeface="Poppins"/>
                <a:sym typeface="Poppins"/>
              </a:rPr>
              <a:t>Hicks, S. (2023). </a:t>
            </a:r>
            <a:r>
              <a:rPr lang="en-US" sz="1294" i="1">
                <a:solidFill>
                  <a:srgbClr val="5CE1E6"/>
                </a:solidFill>
                <a:latin typeface="Poppins Italics"/>
                <a:ea typeface="Poppins Italics"/>
                <a:cs typeface="Poppins Italics"/>
                <a:sym typeface="Poppins Italics"/>
              </a:rPr>
              <a:t>What is artificial intelligence and why people should learn about it</a:t>
            </a:r>
            <a:r>
              <a:rPr lang="en-US" sz="1294">
                <a:solidFill>
                  <a:srgbClr val="5CE1E6"/>
                </a:solidFill>
                <a:latin typeface="Poppins"/>
                <a:ea typeface="Poppins"/>
                <a:cs typeface="Poppins"/>
                <a:sym typeface="Poppins"/>
              </a:rPr>
              <a:t>. UCF Business Incubation Program. </a:t>
            </a:r>
          </a:p>
          <a:p>
            <a:pPr algn="l">
              <a:lnSpc>
                <a:spcPts val="1553"/>
              </a:lnSpc>
            </a:pPr>
            <a:endParaRPr lang="en-US" sz="1294">
              <a:solidFill>
                <a:srgbClr val="5CE1E6"/>
              </a:solidFill>
              <a:latin typeface="Poppins"/>
              <a:ea typeface="Poppins"/>
              <a:cs typeface="Poppins"/>
              <a:sym typeface="Poppins"/>
            </a:endParaRPr>
          </a:p>
          <a:p>
            <a:pPr algn="l">
              <a:lnSpc>
                <a:spcPts val="1553"/>
              </a:lnSpc>
            </a:pPr>
            <a:r>
              <a:rPr lang="en-US" sz="1294">
                <a:solidFill>
                  <a:srgbClr val="5CE1E6"/>
                </a:solidFill>
                <a:latin typeface="Poppins"/>
                <a:ea typeface="Poppins"/>
                <a:cs typeface="Poppins"/>
                <a:sym typeface="Poppins"/>
              </a:rPr>
              <a:t>IBM. (n.d.). </a:t>
            </a:r>
            <a:r>
              <a:rPr lang="en-US" sz="1294" i="1">
                <a:solidFill>
                  <a:srgbClr val="5CE1E6"/>
                </a:solidFill>
                <a:latin typeface="Poppins Italics"/>
                <a:ea typeface="Poppins Italics"/>
                <a:cs typeface="Poppins Italics"/>
                <a:sym typeface="Poppins Italics"/>
              </a:rPr>
              <a:t>What is artificial general intelligence</a:t>
            </a:r>
            <a:r>
              <a:rPr lang="en-US" sz="1294">
                <a:solidFill>
                  <a:srgbClr val="5CE1E6"/>
                </a:solidFill>
                <a:latin typeface="Poppins"/>
                <a:ea typeface="Poppins"/>
                <a:cs typeface="Poppins"/>
                <a:sym typeface="Poppins"/>
              </a:rPr>
              <a:t> (AGI)? </a:t>
            </a:r>
            <a:r>
              <a:rPr lang="en-US" sz="1294" u="sng">
                <a:solidFill>
                  <a:srgbClr val="5CE1E6"/>
                </a:solidFill>
                <a:latin typeface="Poppins"/>
                <a:ea typeface="Poppins"/>
                <a:cs typeface="Poppins"/>
                <a:sym typeface="Poppins"/>
                <a:hlinkClick r:id="rId4" tooltip="https://www.ibm.com/topics/artificial-general-intelligence"/>
              </a:rPr>
              <a:t>https://www.ibm.com/topics/artificial-general-intelligence</a:t>
            </a:r>
          </a:p>
          <a:p>
            <a:pPr algn="l">
              <a:lnSpc>
                <a:spcPts val="1553"/>
              </a:lnSpc>
            </a:pPr>
            <a:endParaRPr lang="en-US" sz="1294" u="sng">
              <a:solidFill>
                <a:srgbClr val="5CE1E6"/>
              </a:solidFill>
              <a:latin typeface="Poppins"/>
              <a:ea typeface="Poppins"/>
              <a:cs typeface="Poppins"/>
              <a:sym typeface="Poppins"/>
              <a:hlinkClick r:id="rId4" tooltip="https://www.ibm.com/topics/artificial-general-intelligence"/>
            </a:endParaRPr>
          </a:p>
          <a:p>
            <a:pPr algn="l">
              <a:lnSpc>
                <a:spcPts val="1553"/>
              </a:lnSpc>
            </a:pPr>
            <a:r>
              <a:rPr lang="en-US" sz="1294">
                <a:solidFill>
                  <a:srgbClr val="5CE1E6"/>
                </a:solidFill>
                <a:latin typeface="Poppins"/>
                <a:ea typeface="Poppins"/>
                <a:cs typeface="Poppins"/>
                <a:sym typeface="Poppins"/>
              </a:rPr>
              <a:t>MIT Media Lab. (2018). Gender shades:</a:t>
            </a:r>
            <a:r>
              <a:rPr lang="en-US" sz="1294" i="1">
                <a:solidFill>
                  <a:srgbClr val="5CE1E6"/>
                </a:solidFill>
                <a:latin typeface="Poppins Italics"/>
                <a:ea typeface="Poppins Italics"/>
                <a:cs typeface="Poppins Italics"/>
                <a:sym typeface="Poppins Italics"/>
              </a:rPr>
              <a:t> Intersectional accuracy disparities in commercial gender classification</a:t>
            </a:r>
            <a:r>
              <a:rPr lang="en-US" sz="1294">
                <a:solidFill>
                  <a:srgbClr val="5CE1E6"/>
                </a:solidFill>
                <a:latin typeface="Poppins"/>
                <a:ea typeface="Poppins"/>
                <a:cs typeface="Poppins"/>
                <a:sym typeface="Poppins"/>
              </a:rPr>
              <a:t>. </a:t>
            </a:r>
            <a:r>
              <a:rPr lang="en-US" sz="1294" u="sng">
                <a:solidFill>
                  <a:srgbClr val="5CE1E6"/>
                </a:solidFill>
                <a:latin typeface="Poppins"/>
                <a:ea typeface="Poppins"/>
                <a:cs typeface="Poppins"/>
                <a:sym typeface="Poppins"/>
                <a:hlinkClick r:id="rId5" tooltip="https://proceedings.mlr.press/v81/buolamwini18a.html"/>
              </a:rPr>
              <a:t>https://proceedings.mlr.press/v81/buolamwini18a.html</a:t>
            </a:r>
          </a:p>
          <a:p>
            <a:pPr algn="l">
              <a:lnSpc>
                <a:spcPts val="1553"/>
              </a:lnSpc>
            </a:pPr>
            <a:endParaRPr lang="en-US" sz="1294" u="sng">
              <a:solidFill>
                <a:srgbClr val="5CE1E6"/>
              </a:solidFill>
              <a:latin typeface="Poppins"/>
              <a:ea typeface="Poppins"/>
              <a:cs typeface="Poppins"/>
              <a:sym typeface="Poppins"/>
              <a:hlinkClick r:id="rId5" tooltip="https://proceedings.mlr.press/v81/buolamwini18a.html"/>
            </a:endParaRPr>
          </a:p>
          <a:p>
            <a:pPr algn="l">
              <a:lnSpc>
                <a:spcPts val="1553"/>
              </a:lnSpc>
            </a:pPr>
            <a:r>
              <a:rPr lang="en-US" sz="1294">
                <a:solidFill>
                  <a:srgbClr val="5CE1E6"/>
                </a:solidFill>
                <a:latin typeface="Poppins"/>
                <a:ea typeface="Poppins"/>
                <a:cs typeface="Poppins"/>
                <a:sym typeface="Poppins"/>
              </a:rPr>
              <a:t>OpenAI. (2022). ChatGPT </a:t>
            </a:r>
            <a:r>
              <a:rPr lang="en-US" sz="1294" i="1">
                <a:solidFill>
                  <a:srgbClr val="5CE1E6"/>
                </a:solidFill>
                <a:latin typeface="Poppins Italics"/>
                <a:ea typeface="Poppins Italics"/>
                <a:cs typeface="Poppins Italics"/>
                <a:sym typeface="Poppins Italics"/>
              </a:rPr>
              <a:t>usage and capabilities. </a:t>
            </a:r>
            <a:r>
              <a:rPr lang="en-US" sz="1294" u="sng">
                <a:solidFill>
                  <a:srgbClr val="5CE1E6"/>
                </a:solidFill>
                <a:latin typeface="Poppins"/>
                <a:ea typeface="Poppins"/>
                <a:cs typeface="Poppins"/>
                <a:sym typeface="Poppins"/>
                <a:hlinkClick r:id="rId6" tooltip="https://openai.com/chatgpt"/>
              </a:rPr>
              <a:t>https://openai.com/chatgpt</a:t>
            </a:r>
          </a:p>
          <a:p>
            <a:pPr algn="l">
              <a:lnSpc>
                <a:spcPts val="1553"/>
              </a:lnSpc>
            </a:pPr>
            <a:endParaRPr lang="en-US" sz="1294" u="sng">
              <a:solidFill>
                <a:srgbClr val="5CE1E6"/>
              </a:solidFill>
              <a:latin typeface="Poppins"/>
              <a:ea typeface="Poppins"/>
              <a:cs typeface="Poppins"/>
              <a:sym typeface="Poppins"/>
              <a:hlinkClick r:id="rId6" tooltip="https://openai.com/chatgpt"/>
            </a:endParaRPr>
          </a:p>
          <a:p>
            <a:pPr algn="l">
              <a:lnSpc>
                <a:spcPts val="1553"/>
              </a:lnSpc>
            </a:pPr>
            <a:r>
              <a:rPr lang="en-US" sz="1294">
                <a:solidFill>
                  <a:srgbClr val="5CE1E6"/>
                </a:solidFill>
                <a:latin typeface="Poppins"/>
                <a:ea typeface="Poppins"/>
                <a:cs typeface="Poppins"/>
                <a:sym typeface="Poppins"/>
              </a:rPr>
              <a:t>Pexels. (2021). MART Production. </a:t>
            </a:r>
            <a:r>
              <a:rPr lang="en-US" sz="1294" i="1">
                <a:solidFill>
                  <a:srgbClr val="5CE1E6"/>
                </a:solidFill>
                <a:latin typeface="Poppins Italics"/>
                <a:ea typeface="Poppins Italics"/>
                <a:cs typeface="Poppins Italics"/>
                <a:sym typeface="Poppins Italics"/>
              </a:rPr>
              <a:t>Woman with facial recognition technology overlay [</a:t>
            </a:r>
            <a:r>
              <a:rPr lang="en-US" sz="1294">
                <a:solidFill>
                  <a:srgbClr val="5CE1E6"/>
                </a:solidFill>
                <a:latin typeface="Poppins"/>
                <a:ea typeface="Poppins"/>
                <a:cs typeface="Poppins"/>
                <a:sym typeface="Poppins"/>
              </a:rPr>
              <a:t>Photograph]. </a:t>
            </a:r>
            <a:r>
              <a:rPr lang="en-US" sz="1294" u="sng">
                <a:solidFill>
                  <a:srgbClr val="5CE1E6"/>
                </a:solidFill>
                <a:latin typeface="Poppins"/>
                <a:ea typeface="Poppins"/>
                <a:cs typeface="Poppins"/>
                <a:sym typeface="Poppins"/>
                <a:hlinkClick r:id="rId7" tooltip="https://www.pexels.com/photo/woman-with-facial-recognition-technology-overlay-8100726/"/>
              </a:rPr>
              <a:t>https://www.pexels.com/photo/woman-with-facial-recognition-technology-overlay-8100726/</a:t>
            </a:r>
          </a:p>
          <a:p>
            <a:pPr algn="l">
              <a:lnSpc>
                <a:spcPts val="1553"/>
              </a:lnSpc>
            </a:pPr>
            <a:endParaRPr lang="en-US" sz="1294" u="sng">
              <a:solidFill>
                <a:srgbClr val="5CE1E6"/>
              </a:solidFill>
              <a:latin typeface="Poppins"/>
              <a:ea typeface="Poppins"/>
              <a:cs typeface="Poppins"/>
              <a:sym typeface="Poppins"/>
              <a:hlinkClick r:id="rId7" tooltip="https://www.pexels.com/photo/woman-with-facial-recognition-technology-overlay-8100726/"/>
            </a:endParaRPr>
          </a:p>
          <a:p>
            <a:pPr algn="l">
              <a:lnSpc>
                <a:spcPts val="1553"/>
              </a:lnSpc>
            </a:pPr>
            <a:r>
              <a:rPr lang="en-US" sz="1294">
                <a:solidFill>
                  <a:srgbClr val="5CE1E6"/>
                </a:solidFill>
                <a:latin typeface="Poppins"/>
                <a:ea typeface="Poppins"/>
                <a:cs typeface="Poppins"/>
                <a:sym typeface="Poppins"/>
              </a:rPr>
              <a:t>Suleyman, M. (2023). </a:t>
            </a:r>
            <a:r>
              <a:rPr lang="en-US" sz="1294" i="1">
                <a:solidFill>
                  <a:srgbClr val="5CE1E6"/>
                </a:solidFill>
                <a:latin typeface="Poppins Italics"/>
                <a:ea typeface="Poppins Italics"/>
                <a:cs typeface="Poppins Italics"/>
                <a:sym typeface="Poppins Italics"/>
              </a:rPr>
              <a:t>The coming wave: Technology, power, and the twenty-first century’s greatest dilemma</a:t>
            </a:r>
            <a:r>
              <a:rPr lang="en-US" sz="1294">
                <a:solidFill>
                  <a:srgbClr val="5CE1E6"/>
                </a:solidFill>
                <a:latin typeface="Poppins"/>
                <a:ea typeface="Poppins"/>
                <a:cs typeface="Poppins"/>
                <a:sym typeface="Poppins"/>
              </a:rPr>
              <a:t>. Crown Publishing.</a:t>
            </a:r>
          </a:p>
          <a:p>
            <a:pPr algn="l">
              <a:lnSpc>
                <a:spcPts val="1553"/>
              </a:lnSpc>
            </a:pPr>
            <a:endParaRPr lang="en-US" sz="1294">
              <a:solidFill>
                <a:srgbClr val="5CE1E6"/>
              </a:solidFill>
              <a:latin typeface="Poppins"/>
              <a:ea typeface="Poppins"/>
              <a:cs typeface="Poppins"/>
              <a:sym typeface="Poppins"/>
            </a:endParaRPr>
          </a:p>
          <a:p>
            <a:pPr algn="l">
              <a:lnSpc>
                <a:spcPts val="1553"/>
              </a:lnSpc>
            </a:pPr>
            <a:r>
              <a:rPr lang="en-US" sz="1294">
                <a:solidFill>
                  <a:srgbClr val="5CE1E6"/>
                </a:solidFill>
                <a:latin typeface="Poppins"/>
                <a:ea typeface="Poppins"/>
                <a:cs typeface="Poppins"/>
                <a:sym typeface="Poppins"/>
              </a:rPr>
              <a:t>U.S. Copyright Office. (2022). </a:t>
            </a:r>
            <a:r>
              <a:rPr lang="en-US" sz="1294" i="1">
                <a:solidFill>
                  <a:srgbClr val="5CE1E6"/>
                </a:solidFill>
                <a:latin typeface="Poppins Italics"/>
                <a:ea typeface="Poppins Italics"/>
                <a:cs typeface="Poppins Italics"/>
                <a:sym typeface="Poppins Italics"/>
              </a:rPr>
              <a:t>Zarya of the Dawn decision on AI-generated content.</a:t>
            </a:r>
            <a:r>
              <a:rPr lang="en-US" sz="1294">
                <a:solidFill>
                  <a:srgbClr val="5CE1E6"/>
                </a:solidFill>
                <a:latin typeface="Poppins"/>
                <a:ea typeface="Poppins"/>
                <a:cs typeface="Poppins"/>
                <a:sym typeface="Poppins"/>
              </a:rPr>
              <a:t> </a:t>
            </a:r>
            <a:r>
              <a:rPr lang="en-US" sz="1294" u="sng">
                <a:solidFill>
                  <a:srgbClr val="5CE1E6"/>
                </a:solidFill>
                <a:latin typeface="Poppins"/>
                <a:ea typeface="Poppins"/>
                <a:cs typeface="Poppins"/>
                <a:sym typeface="Poppins"/>
                <a:hlinkClick r:id="rId8" tooltip="https://www.copyright.gov/rulings-filings/review-board/zarya-of-the-dawn.pdf"/>
              </a:rPr>
              <a:t>https://www.copyright.gov/rulings-filings/review-board/zarya-of-the-dawn.pdf</a:t>
            </a:r>
          </a:p>
          <a:p>
            <a:pPr algn="l">
              <a:lnSpc>
                <a:spcPts val="1553"/>
              </a:lnSpc>
            </a:pPr>
            <a:endParaRPr lang="en-US" sz="1294" u="sng">
              <a:solidFill>
                <a:srgbClr val="5CE1E6"/>
              </a:solidFill>
              <a:latin typeface="Poppins"/>
              <a:ea typeface="Poppins"/>
              <a:cs typeface="Poppins"/>
              <a:sym typeface="Poppins"/>
              <a:hlinkClick r:id="rId8" tooltip="https://www.copyright.gov/rulings-filings/review-board/zarya-of-the-dawn.pdf"/>
            </a:endParaRPr>
          </a:p>
          <a:p>
            <a:pPr algn="l">
              <a:lnSpc>
                <a:spcPts val="1553"/>
              </a:lnSpc>
            </a:pPr>
            <a:r>
              <a:rPr lang="en-US" sz="1294">
                <a:solidFill>
                  <a:srgbClr val="5CE1E6"/>
                </a:solidFill>
                <a:latin typeface="Poppins"/>
                <a:ea typeface="Poppins"/>
                <a:cs typeface="Poppins"/>
                <a:sym typeface="Poppins"/>
              </a:rPr>
              <a:t>U.S. White House Office of Science and Technology Policy. (2022). </a:t>
            </a:r>
            <a:r>
              <a:rPr lang="en-US" sz="1294" i="1">
                <a:solidFill>
                  <a:srgbClr val="5CE1E6"/>
                </a:solidFill>
                <a:latin typeface="Poppins Italics"/>
                <a:ea typeface="Poppins Italics"/>
                <a:cs typeface="Poppins Italics"/>
                <a:sym typeface="Poppins Italics"/>
              </a:rPr>
              <a:t>Blueprint for an AI Bill of Rights.</a:t>
            </a:r>
            <a:r>
              <a:rPr lang="en-US" sz="1294">
                <a:solidFill>
                  <a:srgbClr val="5CE1E6"/>
                </a:solidFill>
                <a:latin typeface="Poppins"/>
                <a:ea typeface="Poppins"/>
                <a:cs typeface="Poppins"/>
                <a:sym typeface="Poppins"/>
              </a:rPr>
              <a:t> </a:t>
            </a:r>
            <a:r>
              <a:rPr lang="en-US" sz="1294" u="sng">
                <a:solidFill>
                  <a:srgbClr val="5CE1E6"/>
                </a:solidFill>
                <a:latin typeface="Poppins"/>
                <a:ea typeface="Poppins"/>
                <a:cs typeface="Poppins"/>
                <a:sym typeface="Poppins"/>
                <a:hlinkClick r:id="rId9" tooltip="https://www.whitehouse.gov/ostp/ai-bill-of-rights/"/>
              </a:rPr>
              <a:t>https://www.whitehouse.gov/ostp/ai-bill-of-rights/</a:t>
            </a:r>
          </a:p>
          <a:p>
            <a:pPr algn="l">
              <a:lnSpc>
                <a:spcPts val="1553"/>
              </a:lnSpc>
            </a:pPr>
            <a:endParaRPr lang="en-US" sz="1294" u="sng">
              <a:solidFill>
                <a:srgbClr val="5CE1E6"/>
              </a:solidFill>
              <a:latin typeface="Poppins"/>
              <a:ea typeface="Poppins"/>
              <a:cs typeface="Poppins"/>
              <a:sym typeface="Poppins"/>
              <a:hlinkClick r:id="rId9" tooltip="https://www.whitehouse.gov/ostp/ai-bill-of-rights/"/>
            </a:endParaRPr>
          </a:p>
          <a:p>
            <a:pPr algn="l">
              <a:lnSpc>
                <a:spcPts val="1553"/>
              </a:lnSpc>
            </a:pPr>
            <a:r>
              <a:rPr lang="en-US" sz="1294">
                <a:solidFill>
                  <a:srgbClr val="5CE1E6"/>
                </a:solidFill>
                <a:latin typeface="Poppins"/>
                <a:ea typeface="Poppins"/>
                <a:cs typeface="Poppins"/>
                <a:sym typeface="Poppins"/>
              </a:rPr>
              <a:t>WallpaperCave. (n.d.). </a:t>
            </a:r>
            <a:r>
              <a:rPr lang="en-US" sz="1294" i="1">
                <a:solidFill>
                  <a:srgbClr val="5CE1E6"/>
                </a:solidFill>
                <a:latin typeface="Poppins Italics"/>
                <a:ea typeface="Poppins Italics"/>
                <a:cs typeface="Poppins Italics"/>
                <a:sym typeface="Poppins Italics"/>
              </a:rPr>
              <a:t>HAL 9000 cartoon red eye wallpaper</a:t>
            </a:r>
            <a:r>
              <a:rPr lang="en-US" sz="1294">
                <a:solidFill>
                  <a:srgbClr val="5CE1E6"/>
                </a:solidFill>
                <a:latin typeface="Poppins"/>
                <a:ea typeface="Poppins"/>
                <a:cs typeface="Poppins"/>
                <a:sym typeface="Poppins"/>
              </a:rPr>
              <a:t>. </a:t>
            </a:r>
            <a:r>
              <a:rPr lang="en-US" sz="1294" u="sng">
                <a:solidFill>
                  <a:srgbClr val="5CE1E6"/>
                </a:solidFill>
                <a:latin typeface="Poppins"/>
                <a:ea typeface="Poppins"/>
                <a:cs typeface="Poppins"/>
                <a:sym typeface="Poppins"/>
                <a:hlinkClick r:id="rId10" tooltip="https://wallpapercave.com/w/wp12068472"/>
              </a:rPr>
              <a:t>https://wallpapercave.com/w/wp12068472</a:t>
            </a:r>
          </a:p>
          <a:p>
            <a:pPr algn="l">
              <a:lnSpc>
                <a:spcPts val="1553"/>
              </a:lnSpc>
            </a:pPr>
            <a:endParaRPr lang="en-US" sz="1294" u="sng">
              <a:solidFill>
                <a:srgbClr val="5CE1E6"/>
              </a:solidFill>
              <a:latin typeface="Poppins"/>
              <a:ea typeface="Poppins"/>
              <a:cs typeface="Poppins"/>
              <a:sym typeface="Poppins"/>
              <a:hlinkClick r:id="rId10" tooltip="https://wallpapercave.com/w/wp12068472"/>
            </a:endParaRPr>
          </a:p>
          <a:p>
            <a:pPr algn="l">
              <a:lnSpc>
                <a:spcPts val="1553"/>
              </a:lnSpc>
              <a:spcBef>
                <a:spcPct val="0"/>
              </a:spcBef>
            </a:pPr>
            <a:endParaRPr lang="en-US" sz="1294" u="sng">
              <a:solidFill>
                <a:srgbClr val="5CE1E6"/>
              </a:solidFill>
              <a:latin typeface="Poppins"/>
              <a:ea typeface="Poppins"/>
              <a:cs typeface="Poppins"/>
              <a:sym typeface="Poppins"/>
              <a:hlinkClick r:id="rId10" tooltip="https://wallpapercave.com/w/wp12068472"/>
            </a:endParaRPr>
          </a:p>
          <a:p>
            <a:pPr algn="l">
              <a:lnSpc>
                <a:spcPts val="1553"/>
              </a:lnSpc>
              <a:spcBef>
                <a:spcPct val="0"/>
              </a:spcBef>
            </a:pPr>
            <a:endParaRPr lang="en-US" sz="1294" u="sng">
              <a:solidFill>
                <a:srgbClr val="5CE1E6"/>
              </a:solidFill>
              <a:latin typeface="Poppins"/>
              <a:ea typeface="Poppins"/>
              <a:cs typeface="Poppins"/>
              <a:sym typeface="Poppins"/>
              <a:hlinkClick r:id="rId10" tooltip="https://wallpapercave.com/w/wp12068472"/>
            </a:endParaRPr>
          </a:p>
        </p:txBody>
      </p:sp>
    </p:spTree>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A5A5A"/>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 name="Freeform 3"/>
          <p:cNvSpPr/>
          <p:nvPr/>
        </p:nvSpPr>
        <p:spPr>
          <a:xfrm>
            <a:off x="9968425" y="-101699"/>
            <a:ext cx="8319575" cy="10388699"/>
          </a:xfrm>
          <a:custGeom>
            <a:avLst/>
            <a:gdLst/>
            <a:ahLst/>
            <a:cxnLst/>
            <a:rect l="l" t="t" r="r" b="b"/>
            <a:pathLst>
              <a:path w="8319575" h="10388699">
                <a:moveTo>
                  <a:pt x="0" y="0"/>
                </a:moveTo>
                <a:lnTo>
                  <a:pt x="8319575" y="0"/>
                </a:lnTo>
                <a:lnTo>
                  <a:pt x="8319575" y="10388699"/>
                </a:lnTo>
                <a:lnTo>
                  <a:pt x="0" y="10388699"/>
                </a:lnTo>
                <a:lnTo>
                  <a:pt x="0" y="0"/>
                </a:lnTo>
                <a:close/>
              </a:path>
            </a:pathLst>
          </a:custGeom>
          <a:blipFill>
            <a:blip r:embed="rId5"/>
            <a:stretch>
              <a:fillRect l="-12811" r="-12058"/>
            </a:stretch>
          </a:blipFill>
        </p:spPr>
        <p:txBody>
          <a:bodyPr/>
          <a:lstStyle/>
          <a:p>
            <a:endParaRPr lang="en-US"/>
          </a:p>
        </p:txBody>
      </p:sp>
      <p:sp>
        <p:nvSpPr>
          <p:cNvPr id="4" name="TextBox 4"/>
          <p:cNvSpPr txBox="1"/>
          <p:nvPr/>
        </p:nvSpPr>
        <p:spPr>
          <a:xfrm>
            <a:off x="1028700" y="981075"/>
            <a:ext cx="6804083" cy="1647825"/>
          </a:xfrm>
          <a:prstGeom prst="rect">
            <a:avLst/>
          </a:prstGeom>
        </p:spPr>
        <p:txBody>
          <a:bodyPr lIns="0" tIns="0" rIns="0" bIns="0" rtlCol="0" anchor="t">
            <a:spAutoFit/>
          </a:bodyPr>
          <a:lstStyle/>
          <a:p>
            <a:pPr marL="0" lvl="0" indent="0" algn="l">
              <a:lnSpc>
                <a:spcPts val="6306"/>
              </a:lnSpc>
            </a:pPr>
            <a:r>
              <a:rPr lang="en-US" sz="5255" b="1">
                <a:solidFill>
                  <a:srgbClr val="FFFFFF"/>
                </a:solidFill>
                <a:latin typeface="Poppins Bold"/>
                <a:ea typeface="Poppins Bold"/>
                <a:cs typeface="Poppins Bold"/>
                <a:sym typeface="Poppins Bold"/>
              </a:rPr>
              <a:t>Why This Topic Matters</a:t>
            </a:r>
          </a:p>
        </p:txBody>
      </p:sp>
      <p:sp>
        <p:nvSpPr>
          <p:cNvPr id="5" name="TextBox 5"/>
          <p:cNvSpPr txBox="1"/>
          <p:nvPr/>
        </p:nvSpPr>
        <p:spPr>
          <a:xfrm>
            <a:off x="1028700" y="2930317"/>
            <a:ext cx="8237949" cy="5577205"/>
          </a:xfrm>
          <a:prstGeom prst="rect">
            <a:avLst/>
          </a:prstGeom>
        </p:spPr>
        <p:txBody>
          <a:bodyPr lIns="0" tIns="0" rIns="0" bIns="0" rtlCol="0" anchor="t">
            <a:spAutoFit/>
          </a:bodyPr>
          <a:lstStyle/>
          <a:p>
            <a:pPr marL="561341" lvl="1" indent="-280670" algn="l">
              <a:lnSpc>
                <a:spcPts val="3380"/>
              </a:lnSpc>
              <a:buFont typeface="Arial"/>
              <a:buChar char="•"/>
            </a:pPr>
            <a:r>
              <a:rPr lang="en-US" sz="2600" dirty="0">
                <a:solidFill>
                  <a:srgbClr val="D9D9D9"/>
                </a:solidFill>
                <a:latin typeface="Poppins"/>
                <a:ea typeface="Poppins"/>
                <a:cs typeface="Poppins"/>
                <a:sym typeface="Poppins"/>
              </a:rPr>
              <a:t>AI has moved from theory to real-world infrastructure in less than a century.</a:t>
            </a:r>
          </a:p>
          <a:p>
            <a:pPr algn="l">
              <a:lnSpc>
                <a:spcPts val="3380"/>
              </a:lnSpc>
            </a:pPr>
            <a:endParaRPr lang="en-US" sz="2600" dirty="0">
              <a:solidFill>
                <a:srgbClr val="D9D9D9"/>
              </a:solidFill>
              <a:latin typeface="Poppins"/>
              <a:ea typeface="Poppins"/>
              <a:cs typeface="Poppins"/>
              <a:sym typeface="Poppins"/>
            </a:endParaRPr>
          </a:p>
          <a:p>
            <a:pPr marL="561341" lvl="1" indent="-280670" algn="l">
              <a:lnSpc>
                <a:spcPts val="3380"/>
              </a:lnSpc>
              <a:buFont typeface="Arial"/>
              <a:buChar char="•"/>
            </a:pPr>
            <a:r>
              <a:rPr lang="en-US" sz="2600" dirty="0">
                <a:solidFill>
                  <a:srgbClr val="D9D9D9"/>
                </a:solidFill>
                <a:latin typeface="Poppins"/>
                <a:ea typeface="Poppins"/>
                <a:cs typeface="Poppins"/>
                <a:sym typeface="Poppins"/>
              </a:rPr>
              <a:t>What began as a question of whether machines could think is now about how we live with systems that shape decisions in healthcare, finance, education, and national defense.</a:t>
            </a:r>
          </a:p>
          <a:p>
            <a:pPr algn="l">
              <a:lnSpc>
                <a:spcPts val="3380"/>
              </a:lnSpc>
            </a:pPr>
            <a:endParaRPr lang="en-US" sz="2600" dirty="0">
              <a:solidFill>
                <a:srgbClr val="D9D9D9"/>
              </a:solidFill>
              <a:latin typeface="Poppins"/>
              <a:ea typeface="Poppins"/>
              <a:cs typeface="Poppins"/>
              <a:sym typeface="Poppins"/>
            </a:endParaRPr>
          </a:p>
          <a:p>
            <a:pPr marL="561341" lvl="1" indent="-280670" algn="l">
              <a:lnSpc>
                <a:spcPts val="3380"/>
              </a:lnSpc>
              <a:buFont typeface="Arial"/>
              <a:buChar char="•"/>
            </a:pPr>
            <a:r>
              <a:rPr lang="en-US" sz="2600" dirty="0">
                <a:solidFill>
                  <a:srgbClr val="D9D9D9"/>
                </a:solidFill>
                <a:latin typeface="Poppins"/>
                <a:ea typeface="Poppins"/>
                <a:cs typeface="Poppins"/>
                <a:sym typeface="Poppins"/>
              </a:rPr>
              <a:t>This project explores how AI evolved from fiction into reality and what that transformation means for modern society.</a:t>
            </a:r>
          </a:p>
          <a:p>
            <a:pPr marL="0" lvl="0" indent="0" algn="l">
              <a:lnSpc>
                <a:spcPts val="3380"/>
              </a:lnSpc>
            </a:pPr>
            <a:endParaRPr lang="en-US" sz="2600" dirty="0">
              <a:solidFill>
                <a:srgbClr val="D9D9D9"/>
              </a:solidFill>
              <a:latin typeface="Poppins"/>
              <a:ea typeface="Poppins"/>
              <a:cs typeface="Poppins"/>
              <a:sym typeface="Poppins"/>
            </a:endParaRPr>
          </a:p>
        </p:txBody>
      </p:sp>
      <p:sp>
        <p:nvSpPr>
          <p:cNvPr id="6" name="TextBox 6"/>
          <p:cNvSpPr txBox="1"/>
          <p:nvPr/>
        </p:nvSpPr>
        <p:spPr>
          <a:xfrm>
            <a:off x="10603976" y="9828427"/>
            <a:ext cx="7048472" cy="356874"/>
          </a:xfrm>
          <a:prstGeom prst="rect">
            <a:avLst/>
          </a:prstGeom>
        </p:spPr>
        <p:txBody>
          <a:bodyPr lIns="0" tIns="0" rIns="0" bIns="0" rtlCol="0" anchor="t">
            <a:spAutoFit/>
          </a:bodyPr>
          <a:lstStyle/>
          <a:p>
            <a:pPr algn="ctr">
              <a:lnSpc>
                <a:spcPts val="980"/>
              </a:lnSpc>
              <a:spcBef>
                <a:spcPct val="0"/>
              </a:spcBef>
            </a:pPr>
            <a:r>
              <a:rPr lang="en-US" sz="700">
                <a:solidFill>
                  <a:srgbClr val="D9D9D9"/>
                </a:solidFill>
                <a:latin typeface="Poppins"/>
                <a:ea typeface="Poppins"/>
                <a:cs typeface="Poppins"/>
                <a:sym typeface="Poppins"/>
              </a:rPr>
              <a:t>HAL 9000 Cartoon Red Eye Wallpaper | WallpapersOK. (2024, February 22). WallpapersOK. https://wallpapersok.com/wallpapers/hal</a:t>
            </a:r>
          </a:p>
          <a:p>
            <a:pPr algn="ctr">
              <a:lnSpc>
                <a:spcPts val="980"/>
              </a:lnSpc>
              <a:spcBef>
                <a:spcPct val="0"/>
              </a:spcBef>
            </a:pPr>
            <a:r>
              <a:rPr lang="en-US" sz="700">
                <a:solidFill>
                  <a:srgbClr val="D9D9D9"/>
                </a:solidFill>
                <a:latin typeface="Poppins"/>
                <a:ea typeface="Poppins"/>
                <a:cs typeface="Poppins"/>
                <a:sym typeface="Poppins"/>
              </a:rPr>
              <a:t>-9000-cartoon-red-eye-g9zki0wsjai6okph.html</a:t>
            </a:r>
          </a:p>
          <a:p>
            <a:pPr algn="ctr">
              <a:lnSpc>
                <a:spcPts val="980"/>
              </a:lnSpc>
              <a:spcBef>
                <a:spcPct val="0"/>
              </a:spcBef>
            </a:pPr>
            <a:endParaRPr lang="en-US" sz="700">
              <a:solidFill>
                <a:srgbClr val="D9D9D9"/>
              </a:solidFill>
              <a:latin typeface="Poppins"/>
              <a:ea typeface="Poppins"/>
              <a:cs typeface="Poppins"/>
              <a:sym typeface="Poppins"/>
            </a:endParaRPr>
          </a:p>
        </p:txBody>
      </p:sp>
    </p:spTree>
  </p:cSld>
  <p:clrMapOvr>
    <a:masterClrMapping/>
  </p:clrMapOvr>
  <p:transition>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5A5A5A"/>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pic>
        <p:nvPicPr>
          <p:cNvPr id="3" name="Picture 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rcRect l="3099" r="3099" b="6507"/>
          <a:stretch>
            <a:fillRect/>
          </a:stretch>
        </p:blipFill>
        <p:spPr>
          <a:xfrm>
            <a:off x="0" y="0"/>
            <a:ext cx="18288000" cy="10287000"/>
          </a:xfrm>
          <a:prstGeom prst="rect">
            <a:avLst/>
          </a:prstGeom>
        </p:spPr>
      </p:pic>
      <p:sp>
        <p:nvSpPr>
          <p:cNvPr id="4" name="Freeform 4"/>
          <p:cNvSpPr/>
          <p:nvPr/>
        </p:nvSpPr>
        <p:spPr>
          <a:xfrm>
            <a:off x="10273435" y="2117690"/>
            <a:ext cx="5037645" cy="6716860"/>
          </a:xfrm>
          <a:custGeom>
            <a:avLst/>
            <a:gdLst/>
            <a:ahLst/>
            <a:cxnLst/>
            <a:rect l="l" t="t" r="r" b="b"/>
            <a:pathLst>
              <a:path w="5037645" h="6716860">
                <a:moveTo>
                  <a:pt x="0" y="0"/>
                </a:moveTo>
                <a:lnTo>
                  <a:pt x="5037644" y="0"/>
                </a:lnTo>
                <a:lnTo>
                  <a:pt x="5037644" y="6716860"/>
                </a:lnTo>
                <a:lnTo>
                  <a:pt x="0" y="6716860"/>
                </a:lnTo>
                <a:lnTo>
                  <a:pt x="0" y="0"/>
                </a:lnTo>
                <a:close/>
              </a:path>
            </a:pathLst>
          </a:custGeom>
          <a:blipFill>
            <a:blip r:embed="rId8"/>
            <a:stretch>
              <a:fillRect/>
            </a:stretch>
          </a:blipFill>
        </p:spPr>
        <p:txBody>
          <a:bodyPr/>
          <a:lstStyle/>
          <a:p>
            <a:endParaRPr lang="en-US"/>
          </a:p>
        </p:txBody>
      </p:sp>
      <p:grpSp>
        <p:nvGrpSpPr>
          <p:cNvPr id="5" name="Group 5"/>
          <p:cNvGrpSpPr/>
          <p:nvPr/>
        </p:nvGrpSpPr>
        <p:grpSpPr>
          <a:xfrm>
            <a:off x="792937" y="1026986"/>
            <a:ext cx="7827094" cy="5829300"/>
            <a:chOff x="0" y="0"/>
            <a:chExt cx="10436126" cy="7772400"/>
          </a:xfrm>
        </p:grpSpPr>
        <p:sp>
          <p:nvSpPr>
            <p:cNvPr id="6" name="TextBox 6"/>
            <p:cNvSpPr txBox="1"/>
            <p:nvPr/>
          </p:nvSpPr>
          <p:spPr>
            <a:xfrm>
              <a:off x="0" y="-66675"/>
              <a:ext cx="10436126" cy="5349875"/>
            </a:xfrm>
            <a:prstGeom prst="rect">
              <a:avLst/>
            </a:prstGeom>
          </p:spPr>
          <p:txBody>
            <a:bodyPr lIns="0" tIns="0" rIns="0" bIns="0" rtlCol="0" anchor="t">
              <a:spAutoFit/>
            </a:bodyPr>
            <a:lstStyle/>
            <a:p>
              <a:pPr marL="0" lvl="0" indent="0" algn="l">
                <a:lnSpc>
                  <a:spcPts val="7800"/>
                </a:lnSpc>
              </a:pPr>
              <a:r>
                <a:rPr lang="en-US" sz="6500" b="1">
                  <a:solidFill>
                    <a:srgbClr val="FFFFFF"/>
                  </a:solidFill>
                  <a:latin typeface="Poppins Bold"/>
                  <a:ea typeface="Poppins Bold"/>
                  <a:cs typeface="Poppins Bold"/>
                  <a:sym typeface="Poppins Bold"/>
                </a:rPr>
                <a:t>AI in Fiction: Imagining Intelligence Before It Was Real</a:t>
              </a:r>
            </a:p>
          </p:txBody>
        </p:sp>
        <p:sp>
          <p:nvSpPr>
            <p:cNvPr id="7" name="TextBox 7"/>
            <p:cNvSpPr txBox="1"/>
            <p:nvPr/>
          </p:nvSpPr>
          <p:spPr>
            <a:xfrm>
              <a:off x="0" y="5915025"/>
              <a:ext cx="10436126" cy="1857375"/>
            </a:xfrm>
            <a:prstGeom prst="rect">
              <a:avLst/>
            </a:prstGeom>
          </p:spPr>
          <p:txBody>
            <a:bodyPr lIns="0" tIns="0" rIns="0" bIns="0" rtlCol="0" anchor="t">
              <a:spAutoFit/>
            </a:bodyPr>
            <a:lstStyle/>
            <a:p>
              <a:pPr marL="0" lvl="0" indent="0" algn="l">
                <a:lnSpc>
                  <a:spcPts val="3600"/>
                </a:lnSpc>
              </a:pPr>
              <a:r>
                <a:rPr lang="en-US" sz="3000">
                  <a:solidFill>
                    <a:srgbClr val="D9D9D9"/>
                  </a:solidFill>
                  <a:latin typeface="Poppins"/>
                  <a:ea typeface="Poppins"/>
                  <a:cs typeface="Poppins"/>
                  <a:sym typeface="Poppins"/>
                </a:rPr>
                <a:t>Long before artificial intelligence became real, science fiction shaped our imagination of what it could become.</a:t>
              </a:r>
            </a:p>
          </p:txBody>
        </p:sp>
      </p:grpSp>
      <p:grpSp>
        <p:nvGrpSpPr>
          <p:cNvPr id="8" name="Group 8"/>
          <p:cNvGrpSpPr/>
          <p:nvPr/>
        </p:nvGrpSpPr>
        <p:grpSpPr>
          <a:xfrm>
            <a:off x="792937" y="7093554"/>
            <a:ext cx="8021128" cy="2748579"/>
            <a:chOff x="0" y="0"/>
            <a:chExt cx="10694838" cy="3664773"/>
          </a:xfrm>
        </p:grpSpPr>
        <p:sp>
          <p:nvSpPr>
            <p:cNvPr id="9" name="TextBox 9"/>
            <p:cNvSpPr txBox="1"/>
            <p:nvPr/>
          </p:nvSpPr>
          <p:spPr>
            <a:xfrm>
              <a:off x="0" y="3202493"/>
              <a:ext cx="10694838" cy="462280"/>
            </a:xfrm>
            <a:prstGeom prst="rect">
              <a:avLst/>
            </a:prstGeom>
          </p:spPr>
          <p:txBody>
            <a:bodyPr lIns="0" tIns="0" rIns="0" bIns="0" rtlCol="0" anchor="t">
              <a:spAutoFit/>
            </a:bodyPr>
            <a:lstStyle/>
            <a:p>
              <a:pPr marL="0" lvl="0" indent="0" algn="l">
                <a:lnSpc>
                  <a:spcPts val="2850"/>
                </a:lnSpc>
              </a:pPr>
              <a:endParaRPr/>
            </a:p>
          </p:txBody>
        </p:sp>
        <p:sp>
          <p:nvSpPr>
            <p:cNvPr id="10" name="TextBox 10"/>
            <p:cNvSpPr txBox="1"/>
            <p:nvPr/>
          </p:nvSpPr>
          <p:spPr>
            <a:xfrm>
              <a:off x="0" y="-95250"/>
              <a:ext cx="10694838" cy="3079751"/>
            </a:xfrm>
            <a:prstGeom prst="rect">
              <a:avLst/>
            </a:prstGeom>
          </p:spPr>
          <p:txBody>
            <a:bodyPr lIns="0" tIns="0" rIns="0" bIns="0" rtlCol="0" anchor="t">
              <a:spAutoFit/>
            </a:bodyPr>
            <a:lstStyle/>
            <a:p>
              <a:pPr marL="0" lvl="0" indent="0" algn="l">
                <a:lnSpc>
                  <a:spcPts val="3749"/>
                </a:lnSpc>
              </a:pPr>
              <a:r>
                <a:rPr lang="en-US" sz="2499" b="1">
                  <a:solidFill>
                    <a:srgbClr val="D9D9D9"/>
                  </a:solidFill>
                  <a:latin typeface="Poppins Bold"/>
                  <a:ea typeface="Poppins Bold"/>
                  <a:cs typeface="Poppins Bold"/>
                  <a:sym typeface="Poppins Bold"/>
                </a:rPr>
                <a:t>From HAL 9000 in 2001: A Space Odyssey to the android Data in Star Trek and Skytnet in The Terminator movies, these fictional machines made us question what it means to think, to decide — and to trust.</a:t>
              </a:r>
            </a:p>
          </p:txBody>
        </p:sp>
      </p:grpSp>
      <p:sp>
        <p:nvSpPr>
          <p:cNvPr id="11" name="TextBox 11"/>
          <p:cNvSpPr txBox="1"/>
          <p:nvPr/>
        </p:nvSpPr>
        <p:spPr>
          <a:xfrm>
            <a:off x="10620821" y="8937624"/>
            <a:ext cx="4342873" cy="320676"/>
          </a:xfrm>
          <a:prstGeom prst="rect">
            <a:avLst/>
          </a:prstGeom>
        </p:spPr>
        <p:txBody>
          <a:bodyPr lIns="0" tIns="0" rIns="0" bIns="0" rtlCol="0" anchor="t">
            <a:spAutoFit/>
          </a:bodyPr>
          <a:lstStyle/>
          <a:p>
            <a:pPr algn="ctr">
              <a:lnSpc>
                <a:spcPts val="840"/>
              </a:lnSpc>
            </a:pPr>
            <a:r>
              <a:rPr lang="en-US" sz="700" b="1">
                <a:solidFill>
                  <a:srgbClr val="FFFFFF"/>
                </a:solidFill>
                <a:latin typeface="Poppins Bold"/>
                <a:ea typeface="Poppins Bold"/>
                <a:cs typeface="Poppins Bold"/>
                <a:sym typeface="Poppins Bold"/>
              </a:rPr>
              <a:t>Piratoba, H. (n.d.). Los exterminadores de Skynet (Terminator). Flickr. https://www.flickr.com/photos/nossreh/11125963283</a:t>
            </a:r>
          </a:p>
          <a:p>
            <a:pPr algn="ctr">
              <a:lnSpc>
                <a:spcPts val="840"/>
              </a:lnSpc>
              <a:spcBef>
                <a:spcPct val="0"/>
              </a:spcBef>
            </a:pPr>
            <a:endParaRPr lang="en-US" sz="700" b="1">
              <a:solidFill>
                <a:srgbClr val="FFFFFF"/>
              </a:solidFill>
              <a:latin typeface="Poppins Bold"/>
              <a:ea typeface="Poppins Bold"/>
              <a:cs typeface="Poppins Bold"/>
              <a:sym typeface="Poppins Bold"/>
            </a:endParaRPr>
          </a:p>
        </p:txBody>
      </p:sp>
    </p:spTree>
  </p:cSld>
  <p:clrMapOvr>
    <a:masterClrMapping/>
  </p:clrMapOvr>
  <p:transition spd="slow">
    <p:push/>
  </p:transition>
  <p:timing>
    <p:tnLst>
      <p:par>
        <p:cTn id="1" dur="indefinite" restart="never" nodeType="tmRoot">
          <p:childTnLst>
            <p:video>
              <p:cMediaNode vol="100000">
                <p:cTn id="2"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5A5A5A"/>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 name="Freeform 3"/>
          <p:cNvSpPr/>
          <p:nvPr/>
        </p:nvSpPr>
        <p:spPr>
          <a:xfrm rot="5400000">
            <a:off x="-5473821" y="-2641479"/>
            <a:ext cx="23250428" cy="23275586"/>
          </a:xfrm>
          <a:custGeom>
            <a:avLst/>
            <a:gdLst/>
            <a:ahLst/>
            <a:cxnLst/>
            <a:rect l="l" t="t" r="r" b="b"/>
            <a:pathLst>
              <a:path w="23250428" h="23046986">
                <a:moveTo>
                  <a:pt x="0" y="0"/>
                </a:moveTo>
                <a:lnTo>
                  <a:pt x="23250427" y="0"/>
                </a:lnTo>
                <a:lnTo>
                  <a:pt x="23250427" y="23046987"/>
                </a:lnTo>
                <a:lnTo>
                  <a:pt x="0" y="23046987"/>
                </a:lnTo>
                <a:lnTo>
                  <a:pt x="0" y="0"/>
                </a:lnTo>
                <a:close/>
              </a:path>
            </a:pathLst>
          </a:custGeom>
          <a:blipFill>
            <a:blip r:embed="rId5">
              <a:alphaModFix amt="79000"/>
            </a:blip>
            <a:stretch>
              <a:fillRect/>
            </a:stretch>
          </a:blipFill>
        </p:spPr>
        <p:txBody>
          <a:bodyPr/>
          <a:lstStyle/>
          <a:p>
            <a:endParaRPr lang="en-US"/>
          </a:p>
        </p:txBody>
      </p:sp>
      <p:sp>
        <p:nvSpPr>
          <p:cNvPr id="4" name="AutoShape 4"/>
          <p:cNvSpPr/>
          <p:nvPr/>
        </p:nvSpPr>
        <p:spPr>
          <a:xfrm flipV="1">
            <a:off x="1024353" y="5899219"/>
            <a:ext cx="3748356" cy="9548"/>
          </a:xfrm>
          <a:prstGeom prst="line">
            <a:avLst/>
          </a:prstGeom>
          <a:ln w="19050" cap="flat">
            <a:solidFill>
              <a:srgbClr val="90A4B6"/>
            </a:solidFill>
            <a:prstDash val="solid"/>
            <a:headEnd type="none" w="sm" len="sm"/>
            <a:tailEnd type="none" w="sm" len="sm"/>
          </a:ln>
        </p:spPr>
        <p:txBody>
          <a:bodyPr/>
          <a:lstStyle/>
          <a:p>
            <a:endParaRPr lang="en-US"/>
          </a:p>
        </p:txBody>
      </p:sp>
      <p:sp>
        <p:nvSpPr>
          <p:cNvPr id="5" name="AutoShape 5"/>
          <p:cNvSpPr/>
          <p:nvPr/>
        </p:nvSpPr>
        <p:spPr>
          <a:xfrm>
            <a:off x="5529553" y="5899219"/>
            <a:ext cx="10595144" cy="9548"/>
          </a:xfrm>
          <a:prstGeom prst="line">
            <a:avLst/>
          </a:prstGeom>
          <a:ln w="19050" cap="flat">
            <a:solidFill>
              <a:srgbClr val="90A4B6"/>
            </a:solidFill>
            <a:prstDash val="solid"/>
            <a:headEnd type="none" w="sm" len="sm"/>
            <a:tailEnd type="none" w="sm" len="sm"/>
          </a:ln>
        </p:spPr>
        <p:txBody>
          <a:bodyPr/>
          <a:lstStyle/>
          <a:p>
            <a:endParaRPr lang="en-US"/>
          </a:p>
        </p:txBody>
      </p:sp>
      <p:sp>
        <p:nvSpPr>
          <p:cNvPr id="6" name="Freeform 6"/>
          <p:cNvSpPr/>
          <p:nvPr/>
        </p:nvSpPr>
        <p:spPr>
          <a:xfrm>
            <a:off x="4772709" y="5520797"/>
            <a:ext cx="756844" cy="756844"/>
          </a:xfrm>
          <a:custGeom>
            <a:avLst/>
            <a:gdLst/>
            <a:ahLst/>
            <a:cxnLst/>
            <a:rect l="l" t="t" r="r" b="b"/>
            <a:pathLst>
              <a:path w="756844" h="756844">
                <a:moveTo>
                  <a:pt x="0" y="0"/>
                </a:moveTo>
                <a:lnTo>
                  <a:pt x="756844" y="0"/>
                </a:lnTo>
                <a:lnTo>
                  <a:pt x="756844" y="756844"/>
                </a:lnTo>
                <a:lnTo>
                  <a:pt x="0" y="7568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7" name="Freeform 7"/>
          <p:cNvSpPr/>
          <p:nvPr/>
        </p:nvSpPr>
        <p:spPr>
          <a:xfrm>
            <a:off x="16124697" y="5530345"/>
            <a:ext cx="756844" cy="756844"/>
          </a:xfrm>
          <a:custGeom>
            <a:avLst/>
            <a:gdLst/>
            <a:ahLst/>
            <a:cxnLst/>
            <a:rect l="l" t="t" r="r" b="b"/>
            <a:pathLst>
              <a:path w="756844" h="756844">
                <a:moveTo>
                  <a:pt x="0" y="0"/>
                </a:moveTo>
                <a:lnTo>
                  <a:pt x="756844" y="0"/>
                </a:lnTo>
                <a:lnTo>
                  <a:pt x="756844" y="756844"/>
                </a:lnTo>
                <a:lnTo>
                  <a:pt x="0" y="7568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8" name="Freeform 8"/>
          <p:cNvSpPr/>
          <p:nvPr/>
        </p:nvSpPr>
        <p:spPr>
          <a:xfrm>
            <a:off x="1024353" y="5530345"/>
            <a:ext cx="756844" cy="756844"/>
          </a:xfrm>
          <a:custGeom>
            <a:avLst/>
            <a:gdLst/>
            <a:ahLst/>
            <a:cxnLst/>
            <a:rect l="l" t="t" r="r" b="b"/>
            <a:pathLst>
              <a:path w="756844" h="756844">
                <a:moveTo>
                  <a:pt x="0" y="0"/>
                </a:moveTo>
                <a:lnTo>
                  <a:pt x="756843" y="0"/>
                </a:lnTo>
                <a:lnTo>
                  <a:pt x="756843" y="756844"/>
                </a:lnTo>
                <a:lnTo>
                  <a:pt x="0" y="7568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 name="Freeform 9"/>
          <p:cNvSpPr/>
          <p:nvPr/>
        </p:nvSpPr>
        <p:spPr>
          <a:xfrm>
            <a:off x="8515393" y="5499461"/>
            <a:ext cx="756844" cy="756844"/>
          </a:xfrm>
          <a:custGeom>
            <a:avLst/>
            <a:gdLst/>
            <a:ahLst/>
            <a:cxnLst/>
            <a:rect l="l" t="t" r="r" b="b"/>
            <a:pathLst>
              <a:path w="756844" h="756844">
                <a:moveTo>
                  <a:pt x="0" y="0"/>
                </a:moveTo>
                <a:lnTo>
                  <a:pt x="756844" y="0"/>
                </a:lnTo>
                <a:lnTo>
                  <a:pt x="756844" y="756844"/>
                </a:lnTo>
                <a:lnTo>
                  <a:pt x="0" y="7568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a:off x="12132676" y="5530345"/>
            <a:ext cx="756844" cy="756844"/>
          </a:xfrm>
          <a:custGeom>
            <a:avLst/>
            <a:gdLst/>
            <a:ahLst/>
            <a:cxnLst/>
            <a:rect l="l" t="t" r="r" b="b"/>
            <a:pathLst>
              <a:path w="756844" h="756844">
                <a:moveTo>
                  <a:pt x="0" y="0"/>
                </a:moveTo>
                <a:lnTo>
                  <a:pt x="756844" y="0"/>
                </a:lnTo>
                <a:lnTo>
                  <a:pt x="756844" y="756844"/>
                </a:lnTo>
                <a:lnTo>
                  <a:pt x="0" y="7568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1" name="TextBox 11"/>
          <p:cNvSpPr txBox="1"/>
          <p:nvPr/>
        </p:nvSpPr>
        <p:spPr>
          <a:xfrm>
            <a:off x="3144691" y="952500"/>
            <a:ext cx="11498248" cy="1219200"/>
          </a:xfrm>
          <a:prstGeom prst="rect">
            <a:avLst/>
          </a:prstGeom>
        </p:spPr>
        <p:txBody>
          <a:bodyPr lIns="0" tIns="0" rIns="0" bIns="0" rtlCol="0" anchor="t">
            <a:spAutoFit/>
          </a:bodyPr>
          <a:lstStyle/>
          <a:p>
            <a:pPr marL="0" lvl="0" indent="0" algn="l">
              <a:lnSpc>
                <a:spcPts val="9000"/>
              </a:lnSpc>
              <a:spcBef>
                <a:spcPct val="0"/>
              </a:spcBef>
            </a:pPr>
            <a:r>
              <a:rPr lang="en-US" sz="7500" b="1">
                <a:solidFill>
                  <a:srgbClr val="FFFFFF"/>
                </a:solidFill>
                <a:latin typeface="Poppins Bold"/>
                <a:ea typeface="Poppins Bold"/>
                <a:cs typeface="Poppins Bold"/>
                <a:sym typeface="Poppins Bold"/>
              </a:rPr>
              <a:t>Timeline of AI Evolution</a:t>
            </a:r>
          </a:p>
        </p:txBody>
      </p:sp>
      <p:sp>
        <p:nvSpPr>
          <p:cNvPr id="12" name="TextBox 12"/>
          <p:cNvSpPr txBox="1"/>
          <p:nvPr/>
        </p:nvSpPr>
        <p:spPr>
          <a:xfrm>
            <a:off x="1418416" y="4284379"/>
            <a:ext cx="3364925" cy="285750"/>
          </a:xfrm>
          <a:prstGeom prst="rect">
            <a:avLst/>
          </a:prstGeom>
        </p:spPr>
        <p:txBody>
          <a:bodyPr lIns="0" tIns="0" rIns="0" bIns="0" rtlCol="0" anchor="t">
            <a:spAutoFit/>
          </a:bodyPr>
          <a:lstStyle/>
          <a:p>
            <a:pPr marL="0" lvl="0" indent="0" algn="l">
              <a:lnSpc>
                <a:spcPts val="2121"/>
              </a:lnSpc>
              <a:spcBef>
                <a:spcPct val="0"/>
              </a:spcBef>
            </a:pPr>
            <a:r>
              <a:rPr lang="en-US" sz="1767" b="1">
                <a:solidFill>
                  <a:srgbClr val="FFFFFF"/>
                </a:solidFill>
                <a:latin typeface="Poppins Semi-Bold"/>
                <a:ea typeface="Poppins Semi-Bold"/>
                <a:cs typeface="Poppins Semi-Bold"/>
                <a:sym typeface="Poppins Semi-Bold"/>
              </a:rPr>
              <a:t>1956 - Dartmouth Workshop</a:t>
            </a:r>
          </a:p>
        </p:txBody>
      </p:sp>
      <p:sp>
        <p:nvSpPr>
          <p:cNvPr id="13" name="TextBox 13"/>
          <p:cNvSpPr txBox="1"/>
          <p:nvPr/>
        </p:nvSpPr>
        <p:spPr>
          <a:xfrm>
            <a:off x="1402775" y="4660084"/>
            <a:ext cx="3364925" cy="550748"/>
          </a:xfrm>
          <a:prstGeom prst="rect">
            <a:avLst/>
          </a:prstGeom>
        </p:spPr>
        <p:txBody>
          <a:bodyPr lIns="0" tIns="0" rIns="0" bIns="0" rtlCol="0" anchor="t">
            <a:spAutoFit/>
          </a:bodyPr>
          <a:lstStyle/>
          <a:p>
            <a:pPr marL="0" lvl="0" indent="0" algn="l">
              <a:lnSpc>
                <a:spcPts val="2193"/>
              </a:lnSpc>
              <a:spcBef>
                <a:spcPct val="0"/>
              </a:spcBef>
            </a:pPr>
            <a:r>
              <a:rPr lang="en-US" sz="1566">
                <a:solidFill>
                  <a:srgbClr val="FFFFFF"/>
                </a:solidFill>
                <a:latin typeface="Poppins Light"/>
                <a:ea typeface="Poppins Light"/>
                <a:cs typeface="Poppins Light"/>
                <a:sym typeface="Poppins Light"/>
              </a:rPr>
              <a:t>This event marked the </a:t>
            </a:r>
            <a:r>
              <a:rPr lang="en-US" sz="1566" b="1">
                <a:solidFill>
                  <a:srgbClr val="FFFFFF"/>
                </a:solidFill>
                <a:latin typeface="Poppins Bold"/>
                <a:ea typeface="Poppins Bold"/>
                <a:cs typeface="Poppins Bold"/>
                <a:sym typeface="Poppins Bold"/>
              </a:rPr>
              <a:t>birth of AI</a:t>
            </a:r>
            <a:r>
              <a:rPr lang="en-US" sz="1566">
                <a:solidFill>
                  <a:srgbClr val="FFFFFF"/>
                </a:solidFill>
                <a:latin typeface="Poppins Light"/>
                <a:ea typeface="Poppins Light"/>
                <a:cs typeface="Poppins Light"/>
                <a:sym typeface="Poppins Light"/>
              </a:rPr>
              <a:t> as a formal field of study.</a:t>
            </a:r>
          </a:p>
        </p:txBody>
      </p:sp>
      <p:grpSp>
        <p:nvGrpSpPr>
          <p:cNvPr id="14" name="Group 14"/>
          <p:cNvGrpSpPr/>
          <p:nvPr/>
        </p:nvGrpSpPr>
        <p:grpSpPr>
          <a:xfrm>
            <a:off x="5154816" y="4111971"/>
            <a:ext cx="3364925" cy="1202067"/>
            <a:chOff x="0" y="0"/>
            <a:chExt cx="4486566" cy="1602756"/>
          </a:xfrm>
        </p:grpSpPr>
        <p:sp>
          <p:nvSpPr>
            <p:cNvPr id="15" name="TextBox 15"/>
            <p:cNvSpPr txBox="1"/>
            <p:nvPr/>
          </p:nvSpPr>
          <p:spPr>
            <a:xfrm>
              <a:off x="0" y="-19050"/>
              <a:ext cx="4486566" cy="374650"/>
            </a:xfrm>
            <a:prstGeom prst="rect">
              <a:avLst/>
            </a:prstGeom>
          </p:spPr>
          <p:txBody>
            <a:bodyPr lIns="0" tIns="0" rIns="0" bIns="0" rtlCol="0" anchor="t">
              <a:spAutoFit/>
            </a:bodyPr>
            <a:lstStyle/>
            <a:p>
              <a:pPr marL="0" lvl="0" indent="0" algn="l">
                <a:lnSpc>
                  <a:spcPts val="2121"/>
                </a:lnSpc>
                <a:spcBef>
                  <a:spcPct val="0"/>
                </a:spcBef>
              </a:pPr>
              <a:r>
                <a:rPr lang="en-US" sz="1767" b="1">
                  <a:solidFill>
                    <a:srgbClr val="FFFFFF"/>
                  </a:solidFill>
                  <a:latin typeface="Poppins Semi-Bold"/>
                  <a:ea typeface="Poppins Semi-Bold"/>
                  <a:cs typeface="Poppins Semi-Bold"/>
                  <a:sym typeface="Poppins Semi-Bold"/>
                </a:rPr>
                <a:t>1966 - ELIZA Program</a:t>
              </a:r>
            </a:p>
          </p:txBody>
        </p:sp>
        <p:sp>
          <p:nvSpPr>
            <p:cNvPr id="16" name="TextBox 16"/>
            <p:cNvSpPr txBox="1"/>
            <p:nvPr/>
          </p:nvSpPr>
          <p:spPr>
            <a:xfrm>
              <a:off x="0" y="512824"/>
              <a:ext cx="4486566" cy="1089931"/>
            </a:xfrm>
            <a:prstGeom prst="rect">
              <a:avLst/>
            </a:prstGeom>
          </p:spPr>
          <p:txBody>
            <a:bodyPr lIns="0" tIns="0" rIns="0" bIns="0" rtlCol="0" anchor="t">
              <a:spAutoFit/>
            </a:bodyPr>
            <a:lstStyle/>
            <a:p>
              <a:pPr marL="0" lvl="0" indent="0" algn="l">
                <a:lnSpc>
                  <a:spcPts val="2193"/>
                </a:lnSpc>
                <a:spcBef>
                  <a:spcPct val="0"/>
                </a:spcBef>
              </a:pPr>
              <a:r>
                <a:rPr lang="en-US" sz="1566">
                  <a:solidFill>
                    <a:srgbClr val="FFFFFF"/>
                  </a:solidFill>
                  <a:latin typeface="Poppins Light"/>
                  <a:ea typeface="Poppins Light"/>
                  <a:cs typeface="Poppins Light"/>
                  <a:sym typeface="Poppins Light"/>
                </a:rPr>
                <a:t>ELIZA demonstrated early </a:t>
              </a:r>
              <a:r>
                <a:rPr lang="en-US" sz="1566" b="1">
                  <a:solidFill>
                    <a:srgbClr val="FFFFFF"/>
                  </a:solidFill>
                  <a:latin typeface="Poppins Bold"/>
                  <a:ea typeface="Poppins Bold"/>
                  <a:cs typeface="Poppins Bold"/>
                  <a:sym typeface="Poppins Bold"/>
                </a:rPr>
                <a:t>natural language processing</a:t>
              </a:r>
              <a:r>
                <a:rPr lang="en-US" sz="1566">
                  <a:solidFill>
                    <a:srgbClr val="FFFFFF"/>
                  </a:solidFill>
                  <a:latin typeface="Poppins Light"/>
                  <a:ea typeface="Poppins Light"/>
                  <a:cs typeface="Poppins Light"/>
                  <a:sym typeface="Poppins Light"/>
                </a:rPr>
                <a:t>, simulating conversation through text.</a:t>
              </a:r>
            </a:p>
          </p:txBody>
        </p:sp>
      </p:grpSp>
      <p:grpSp>
        <p:nvGrpSpPr>
          <p:cNvPr id="17" name="Group 17"/>
          <p:cNvGrpSpPr/>
          <p:nvPr/>
        </p:nvGrpSpPr>
        <p:grpSpPr>
          <a:xfrm>
            <a:off x="13894375" y="6430064"/>
            <a:ext cx="3364925" cy="1754517"/>
            <a:chOff x="0" y="0"/>
            <a:chExt cx="4486566" cy="2339356"/>
          </a:xfrm>
        </p:grpSpPr>
        <p:sp>
          <p:nvSpPr>
            <p:cNvPr id="18" name="TextBox 18"/>
            <p:cNvSpPr txBox="1"/>
            <p:nvPr/>
          </p:nvSpPr>
          <p:spPr>
            <a:xfrm>
              <a:off x="0" y="-19050"/>
              <a:ext cx="4486566" cy="374650"/>
            </a:xfrm>
            <a:prstGeom prst="rect">
              <a:avLst/>
            </a:prstGeom>
          </p:spPr>
          <p:txBody>
            <a:bodyPr lIns="0" tIns="0" rIns="0" bIns="0" rtlCol="0" anchor="t">
              <a:spAutoFit/>
            </a:bodyPr>
            <a:lstStyle/>
            <a:p>
              <a:pPr marL="0" lvl="0" indent="0" algn="l">
                <a:lnSpc>
                  <a:spcPts val="2121"/>
                </a:lnSpc>
                <a:spcBef>
                  <a:spcPct val="0"/>
                </a:spcBef>
              </a:pPr>
              <a:r>
                <a:rPr lang="en-US" sz="1767" b="1">
                  <a:solidFill>
                    <a:srgbClr val="FFFFFF"/>
                  </a:solidFill>
                  <a:latin typeface="Poppins Semi-Bold"/>
                  <a:ea typeface="Poppins Semi-Bold"/>
                  <a:cs typeface="Poppins Semi-Bold"/>
                  <a:sym typeface="Poppins Semi-Bold"/>
                </a:rPr>
                <a:t>2022 – ChatGPT Release</a:t>
              </a:r>
            </a:p>
          </p:txBody>
        </p:sp>
        <p:sp>
          <p:nvSpPr>
            <p:cNvPr id="19" name="TextBox 19"/>
            <p:cNvSpPr txBox="1"/>
            <p:nvPr/>
          </p:nvSpPr>
          <p:spPr>
            <a:xfrm>
              <a:off x="0" y="512824"/>
              <a:ext cx="4486566" cy="1826531"/>
            </a:xfrm>
            <a:prstGeom prst="rect">
              <a:avLst/>
            </a:prstGeom>
          </p:spPr>
          <p:txBody>
            <a:bodyPr lIns="0" tIns="0" rIns="0" bIns="0" rtlCol="0" anchor="t">
              <a:spAutoFit/>
            </a:bodyPr>
            <a:lstStyle/>
            <a:p>
              <a:pPr marL="0" lvl="0" indent="0" algn="l">
                <a:lnSpc>
                  <a:spcPts val="2193"/>
                </a:lnSpc>
                <a:spcBef>
                  <a:spcPct val="0"/>
                </a:spcBef>
              </a:pPr>
              <a:r>
                <a:rPr lang="en-US" sz="1566">
                  <a:solidFill>
                    <a:srgbClr val="FFFFFF"/>
                  </a:solidFill>
                  <a:latin typeface="Poppins Light"/>
                  <a:ea typeface="Poppins Light"/>
                  <a:cs typeface="Poppins Light"/>
                  <a:sym typeface="Poppins Light"/>
                </a:rPr>
                <a:t>OpenAI launched ChatGPT, a powerful generative AI system using large language models, bringing conversational AI into the mainstream.</a:t>
              </a:r>
            </a:p>
          </p:txBody>
        </p:sp>
      </p:grpSp>
      <p:grpSp>
        <p:nvGrpSpPr>
          <p:cNvPr id="20" name="Group 20"/>
          <p:cNvGrpSpPr/>
          <p:nvPr/>
        </p:nvGrpSpPr>
        <p:grpSpPr>
          <a:xfrm>
            <a:off x="10450214" y="6430064"/>
            <a:ext cx="3364925" cy="1468767"/>
            <a:chOff x="0" y="0"/>
            <a:chExt cx="4486566" cy="1958356"/>
          </a:xfrm>
        </p:grpSpPr>
        <p:sp>
          <p:nvSpPr>
            <p:cNvPr id="21" name="TextBox 21"/>
            <p:cNvSpPr txBox="1"/>
            <p:nvPr/>
          </p:nvSpPr>
          <p:spPr>
            <a:xfrm>
              <a:off x="0" y="-19050"/>
              <a:ext cx="4486566" cy="730250"/>
            </a:xfrm>
            <a:prstGeom prst="rect">
              <a:avLst/>
            </a:prstGeom>
          </p:spPr>
          <p:txBody>
            <a:bodyPr lIns="0" tIns="0" rIns="0" bIns="0" rtlCol="0" anchor="t">
              <a:spAutoFit/>
            </a:bodyPr>
            <a:lstStyle/>
            <a:p>
              <a:pPr marL="0" lvl="0" indent="0" algn="l">
                <a:lnSpc>
                  <a:spcPts val="2121"/>
                </a:lnSpc>
                <a:spcBef>
                  <a:spcPct val="0"/>
                </a:spcBef>
              </a:pPr>
              <a:r>
                <a:rPr lang="en-US" sz="1767" b="1">
                  <a:solidFill>
                    <a:srgbClr val="FFFFFF"/>
                  </a:solidFill>
                  <a:latin typeface="Poppins Semi-Bold"/>
                  <a:ea typeface="Poppins Semi-Bold"/>
                  <a:cs typeface="Poppins Semi-Bold"/>
                  <a:sym typeface="Poppins Semi-Bold"/>
                </a:rPr>
                <a:t>2012 – Deep Learning Breakthrough</a:t>
              </a:r>
            </a:p>
          </p:txBody>
        </p:sp>
        <p:sp>
          <p:nvSpPr>
            <p:cNvPr id="22" name="TextBox 22"/>
            <p:cNvSpPr txBox="1"/>
            <p:nvPr/>
          </p:nvSpPr>
          <p:spPr>
            <a:xfrm>
              <a:off x="0" y="868424"/>
              <a:ext cx="4486566" cy="1089931"/>
            </a:xfrm>
            <a:prstGeom prst="rect">
              <a:avLst/>
            </a:prstGeom>
          </p:spPr>
          <p:txBody>
            <a:bodyPr lIns="0" tIns="0" rIns="0" bIns="0" rtlCol="0" anchor="t">
              <a:spAutoFit/>
            </a:bodyPr>
            <a:lstStyle/>
            <a:p>
              <a:pPr marL="0" lvl="0" indent="0" algn="l">
                <a:lnSpc>
                  <a:spcPts val="2193"/>
                </a:lnSpc>
                <a:spcBef>
                  <a:spcPct val="0"/>
                </a:spcBef>
              </a:pPr>
              <a:r>
                <a:rPr lang="en-US" sz="1566">
                  <a:solidFill>
                    <a:srgbClr val="FFFFFF"/>
                  </a:solidFill>
                  <a:latin typeface="Poppins Light"/>
                  <a:ea typeface="Poppins Light"/>
                  <a:cs typeface="Poppins Light"/>
                  <a:sym typeface="Poppins Light"/>
                </a:rPr>
                <a:t>This milestone showcased the power of deep learning in image recognition tasks.</a:t>
              </a:r>
            </a:p>
          </p:txBody>
        </p:sp>
      </p:grpSp>
      <p:grpSp>
        <p:nvGrpSpPr>
          <p:cNvPr id="23" name="Group 23"/>
          <p:cNvGrpSpPr/>
          <p:nvPr/>
        </p:nvGrpSpPr>
        <p:grpSpPr>
          <a:xfrm>
            <a:off x="8891215" y="3292821"/>
            <a:ext cx="3364925" cy="2021217"/>
            <a:chOff x="0" y="0"/>
            <a:chExt cx="4486566" cy="2694956"/>
          </a:xfrm>
        </p:grpSpPr>
        <p:sp>
          <p:nvSpPr>
            <p:cNvPr id="24" name="TextBox 24"/>
            <p:cNvSpPr txBox="1"/>
            <p:nvPr/>
          </p:nvSpPr>
          <p:spPr>
            <a:xfrm>
              <a:off x="0" y="-19050"/>
              <a:ext cx="4486566" cy="730250"/>
            </a:xfrm>
            <a:prstGeom prst="rect">
              <a:avLst/>
            </a:prstGeom>
          </p:spPr>
          <p:txBody>
            <a:bodyPr lIns="0" tIns="0" rIns="0" bIns="0" rtlCol="0" anchor="t">
              <a:spAutoFit/>
            </a:bodyPr>
            <a:lstStyle/>
            <a:p>
              <a:pPr marL="0" lvl="0" indent="0" algn="l">
                <a:lnSpc>
                  <a:spcPts val="2121"/>
                </a:lnSpc>
                <a:spcBef>
                  <a:spcPct val="0"/>
                </a:spcBef>
              </a:pPr>
              <a:r>
                <a:rPr lang="en-US" sz="1767" b="1">
                  <a:solidFill>
                    <a:srgbClr val="FFFFFF"/>
                  </a:solidFill>
                  <a:latin typeface="Poppins Semi-Bold"/>
                  <a:ea typeface="Poppins Semi-Bold"/>
                  <a:cs typeface="Poppins Semi-Bold"/>
                  <a:sym typeface="Poppins Semi-Bold"/>
                </a:rPr>
                <a:t>1997 – Deep Blue Defeats Kasparov</a:t>
              </a:r>
            </a:p>
          </p:txBody>
        </p:sp>
        <p:sp>
          <p:nvSpPr>
            <p:cNvPr id="25" name="TextBox 25"/>
            <p:cNvSpPr txBox="1"/>
            <p:nvPr/>
          </p:nvSpPr>
          <p:spPr>
            <a:xfrm>
              <a:off x="0" y="868424"/>
              <a:ext cx="4486566" cy="1826531"/>
            </a:xfrm>
            <a:prstGeom prst="rect">
              <a:avLst/>
            </a:prstGeom>
          </p:spPr>
          <p:txBody>
            <a:bodyPr lIns="0" tIns="0" rIns="0" bIns="0" rtlCol="0" anchor="t">
              <a:spAutoFit/>
            </a:bodyPr>
            <a:lstStyle/>
            <a:p>
              <a:pPr marL="0" lvl="0" indent="0" algn="l">
                <a:lnSpc>
                  <a:spcPts val="2193"/>
                </a:lnSpc>
                <a:spcBef>
                  <a:spcPct val="0"/>
                </a:spcBef>
              </a:pPr>
              <a:r>
                <a:rPr lang="en-US" sz="1566">
                  <a:solidFill>
                    <a:srgbClr val="FFFFFF"/>
                  </a:solidFill>
                  <a:latin typeface="Poppins Light"/>
                  <a:ea typeface="Poppins Light"/>
                  <a:cs typeface="Poppins Light"/>
                  <a:sym typeface="Poppins Light"/>
                </a:rPr>
                <a:t>IBM's Deep Blue became the first computer to defeat a world chess champion in a match under standard conditions. A landmark in symbolic AI.</a:t>
              </a:r>
            </a:p>
          </p:txBody>
        </p:sp>
      </p:grpSp>
      <p:sp>
        <p:nvSpPr>
          <p:cNvPr id="26" name="TextBox 26"/>
          <p:cNvSpPr txBox="1"/>
          <p:nvPr/>
        </p:nvSpPr>
        <p:spPr>
          <a:xfrm>
            <a:off x="7427234" y="9921057"/>
            <a:ext cx="2933161" cy="119810"/>
          </a:xfrm>
          <a:prstGeom prst="rect">
            <a:avLst/>
          </a:prstGeom>
        </p:spPr>
        <p:txBody>
          <a:bodyPr lIns="0" tIns="0" rIns="0" bIns="0" rtlCol="0" anchor="t">
            <a:spAutoFit/>
          </a:bodyPr>
          <a:lstStyle/>
          <a:p>
            <a:pPr algn="ctr">
              <a:lnSpc>
                <a:spcPts val="980"/>
              </a:lnSpc>
              <a:spcBef>
                <a:spcPct val="0"/>
              </a:spcBef>
            </a:pPr>
            <a:r>
              <a:rPr lang="en-US" sz="700">
                <a:solidFill>
                  <a:srgbClr val="000000"/>
                </a:solidFill>
                <a:latin typeface="Poppins"/>
                <a:ea typeface="Poppins"/>
                <a:cs typeface="Poppins"/>
                <a:sym typeface="Poppins"/>
              </a:rPr>
              <a:t>Image: Creative Commons licensed. Original source not available.</a:t>
            </a: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5A5A5A"/>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155097" y="2488915"/>
            <a:ext cx="8104203" cy="5309170"/>
            <a:chOff x="0" y="0"/>
            <a:chExt cx="1255553" cy="822529"/>
          </a:xfrm>
        </p:grpSpPr>
        <p:sp>
          <p:nvSpPr>
            <p:cNvPr id="4" name="Freeform 4"/>
            <p:cNvSpPr/>
            <p:nvPr/>
          </p:nvSpPr>
          <p:spPr>
            <a:xfrm>
              <a:off x="0" y="0"/>
              <a:ext cx="1255553" cy="822529"/>
            </a:xfrm>
            <a:custGeom>
              <a:avLst/>
              <a:gdLst/>
              <a:ahLst/>
              <a:cxnLst/>
              <a:rect l="l" t="t" r="r" b="b"/>
              <a:pathLst>
                <a:path w="1255553" h="822529">
                  <a:moveTo>
                    <a:pt x="21972" y="0"/>
                  </a:moveTo>
                  <a:lnTo>
                    <a:pt x="1233581" y="0"/>
                  </a:lnTo>
                  <a:cubicBezTo>
                    <a:pt x="1239409" y="0"/>
                    <a:pt x="1244997" y="2315"/>
                    <a:pt x="1249118" y="6435"/>
                  </a:cubicBezTo>
                  <a:cubicBezTo>
                    <a:pt x="1253238" y="10556"/>
                    <a:pt x="1255553" y="16145"/>
                    <a:pt x="1255553" y="21972"/>
                  </a:cubicBezTo>
                  <a:lnTo>
                    <a:pt x="1255553" y="800558"/>
                  </a:lnTo>
                  <a:cubicBezTo>
                    <a:pt x="1255553" y="812692"/>
                    <a:pt x="1245716" y="822529"/>
                    <a:pt x="1233581" y="822529"/>
                  </a:cubicBezTo>
                  <a:lnTo>
                    <a:pt x="21972" y="822529"/>
                  </a:lnTo>
                  <a:cubicBezTo>
                    <a:pt x="16145" y="822529"/>
                    <a:pt x="10556" y="820214"/>
                    <a:pt x="6435" y="816094"/>
                  </a:cubicBezTo>
                  <a:cubicBezTo>
                    <a:pt x="2315" y="811973"/>
                    <a:pt x="0" y="806385"/>
                    <a:pt x="0" y="800558"/>
                  </a:cubicBezTo>
                  <a:lnTo>
                    <a:pt x="0" y="21972"/>
                  </a:lnTo>
                  <a:cubicBezTo>
                    <a:pt x="0" y="9837"/>
                    <a:pt x="9837" y="0"/>
                    <a:pt x="21972" y="0"/>
                  </a:cubicBezTo>
                  <a:close/>
                </a:path>
              </a:pathLst>
            </a:custGeom>
            <a:blipFill>
              <a:blip r:embed="rId5"/>
              <a:stretch>
                <a:fillRect t="-849" b="-849"/>
              </a:stretch>
            </a:blipFill>
          </p:spPr>
          <p:txBody>
            <a:bodyPr/>
            <a:lstStyle/>
            <a:p>
              <a:endParaRPr lang="en-US"/>
            </a:p>
          </p:txBody>
        </p:sp>
      </p:grpSp>
      <p:grpSp>
        <p:nvGrpSpPr>
          <p:cNvPr id="5" name="Group 5"/>
          <p:cNvGrpSpPr/>
          <p:nvPr/>
        </p:nvGrpSpPr>
        <p:grpSpPr>
          <a:xfrm>
            <a:off x="1028700" y="657225"/>
            <a:ext cx="7164425" cy="7478982"/>
            <a:chOff x="0" y="0"/>
            <a:chExt cx="9552567" cy="9971975"/>
          </a:xfrm>
        </p:grpSpPr>
        <p:sp>
          <p:nvSpPr>
            <p:cNvPr id="6" name="TextBox 6"/>
            <p:cNvSpPr txBox="1"/>
            <p:nvPr/>
          </p:nvSpPr>
          <p:spPr>
            <a:xfrm>
              <a:off x="0" y="-47625"/>
              <a:ext cx="9388012" cy="3248025"/>
            </a:xfrm>
            <a:prstGeom prst="rect">
              <a:avLst/>
            </a:prstGeom>
          </p:spPr>
          <p:txBody>
            <a:bodyPr lIns="0" tIns="0" rIns="0" bIns="0" rtlCol="0" anchor="t">
              <a:spAutoFit/>
            </a:bodyPr>
            <a:lstStyle/>
            <a:p>
              <a:pPr marL="0" lvl="0" indent="0" algn="l">
                <a:lnSpc>
                  <a:spcPts val="6339"/>
                </a:lnSpc>
              </a:pPr>
              <a:r>
                <a:rPr lang="en-US" sz="5283" b="1">
                  <a:solidFill>
                    <a:srgbClr val="FFFFFF"/>
                  </a:solidFill>
                  <a:latin typeface="Poppins Bold"/>
                  <a:ea typeface="Poppins Bold"/>
                  <a:cs typeface="Poppins Bold"/>
                  <a:sym typeface="Poppins Bold"/>
                </a:rPr>
                <a:t>Future Implications of Artificial Intelligence</a:t>
              </a:r>
            </a:p>
          </p:txBody>
        </p:sp>
        <p:sp>
          <p:nvSpPr>
            <p:cNvPr id="7" name="TextBox 7"/>
            <p:cNvSpPr txBox="1"/>
            <p:nvPr/>
          </p:nvSpPr>
          <p:spPr>
            <a:xfrm>
              <a:off x="0" y="3514025"/>
              <a:ext cx="9552567" cy="6457950"/>
            </a:xfrm>
            <a:prstGeom prst="rect">
              <a:avLst/>
            </a:prstGeom>
          </p:spPr>
          <p:txBody>
            <a:bodyPr lIns="0" tIns="0" rIns="0" bIns="0" rtlCol="0" anchor="t">
              <a:spAutoFit/>
            </a:bodyPr>
            <a:lstStyle/>
            <a:p>
              <a:pPr marL="539749" lvl="1" indent="-269875" algn="l">
                <a:lnSpc>
                  <a:spcPts val="2999"/>
                </a:lnSpc>
                <a:buFont typeface="Arial"/>
                <a:buChar char="•"/>
              </a:pPr>
              <a:r>
                <a:rPr lang="en-US" sz="2499">
                  <a:solidFill>
                    <a:srgbClr val="D9D9D9"/>
                  </a:solidFill>
                  <a:latin typeface="Poppins"/>
                  <a:ea typeface="Poppins"/>
                  <a:cs typeface="Poppins"/>
                  <a:sym typeface="Poppins"/>
                </a:rPr>
                <a:t>Most current AI is classified as Narrow AI. It is trained to do one task, such as chatbots, driving assistance, or facial recognition. It works well but remains limited.</a:t>
              </a:r>
            </a:p>
            <a:p>
              <a:pPr algn="l">
                <a:lnSpc>
                  <a:spcPts val="2999"/>
                </a:lnSpc>
              </a:pPr>
              <a:endParaRPr lang="en-US" sz="2499">
                <a:solidFill>
                  <a:srgbClr val="D9D9D9"/>
                </a:solidFill>
                <a:latin typeface="Poppins"/>
                <a:ea typeface="Poppins"/>
                <a:cs typeface="Poppins"/>
                <a:sym typeface="Poppins"/>
              </a:endParaRPr>
            </a:p>
            <a:p>
              <a:pPr marL="539749" lvl="1" indent="-269875" algn="l">
                <a:lnSpc>
                  <a:spcPts val="2999"/>
                </a:lnSpc>
                <a:buFont typeface="Arial"/>
                <a:buChar char="•"/>
              </a:pPr>
              <a:r>
                <a:rPr lang="en-US" sz="2499">
                  <a:solidFill>
                    <a:srgbClr val="D9D9D9"/>
                  </a:solidFill>
                  <a:latin typeface="Poppins"/>
                  <a:ea typeface="Poppins"/>
                  <a:cs typeface="Poppins"/>
                  <a:sym typeface="Poppins"/>
                </a:rPr>
                <a:t>General AI (AGI) refers to systems with human-like reasoning that can learn and apply knowledge across any task.</a:t>
              </a:r>
            </a:p>
            <a:p>
              <a:pPr algn="l">
                <a:lnSpc>
                  <a:spcPts val="2999"/>
                </a:lnSpc>
              </a:pPr>
              <a:endParaRPr lang="en-US" sz="2499">
                <a:solidFill>
                  <a:srgbClr val="D9D9D9"/>
                </a:solidFill>
                <a:latin typeface="Poppins"/>
                <a:ea typeface="Poppins"/>
                <a:cs typeface="Poppins"/>
                <a:sym typeface="Poppins"/>
              </a:endParaRPr>
            </a:p>
            <a:p>
              <a:pPr marL="539749" lvl="1" indent="-269875" algn="l">
                <a:lnSpc>
                  <a:spcPts val="2999"/>
                </a:lnSpc>
                <a:buFont typeface="Arial"/>
                <a:buChar char="•"/>
              </a:pPr>
              <a:r>
                <a:rPr lang="en-US" sz="2499">
                  <a:solidFill>
                    <a:srgbClr val="D9D9D9"/>
                  </a:solidFill>
                  <a:latin typeface="Poppins"/>
                  <a:ea typeface="Poppins"/>
                  <a:cs typeface="Poppins"/>
                  <a:sym typeface="Poppins"/>
                </a:rPr>
                <a:t>AGI is still theoretical.</a:t>
              </a:r>
            </a:p>
            <a:p>
              <a:pPr algn="l">
                <a:lnSpc>
                  <a:spcPts val="2999"/>
                </a:lnSpc>
              </a:pPr>
              <a:endParaRPr lang="en-US" sz="2499">
                <a:solidFill>
                  <a:srgbClr val="D9D9D9"/>
                </a:solidFill>
                <a:latin typeface="Poppins"/>
                <a:ea typeface="Poppins"/>
                <a:cs typeface="Poppins"/>
                <a:sym typeface="Poppins"/>
              </a:endParaRPr>
            </a:p>
            <a:p>
              <a:pPr marL="0" lvl="0" indent="0" algn="l">
                <a:lnSpc>
                  <a:spcPts val="2999"/>
                </a:lnSpc>
              </a:pPr>
              <a:endParaRPr lang="en-US" sz="2499">
                <a:solidFill>
                  <a:srgbClr val="D9D9D9"/>
                </a:solidFill>
                <a:latin typeface="Poppins"/>
                <a:ea typeface="Poppins"/>
                <a:cs typeface="Poppins"/>
                <a:sym typeface="Poppins"/>
              </a:endParaRPr>
            </a:p>
          </p:txBody>
        </p:sp>
      </p:grpSp>
      <p:sp>
        <p:nvSpPr>
          <p:cNvPr id="8" name="TextBox 8"/>
          <p:cNvSpPr txBox="1"/>
          <p:nvPr/>
        </p:nvSpPr>
        <p:spPr>
          <a:xfrm>
            <a:off x="9155097" y="7779035"/>
            <a:ext cx="8104203" cy="119805"/>
          </a:xfrm>
          <a:prstGeom prst="rect">
            <a:avLst/>
          </a:prstGeom>
        </p:spPr>
        <p:txBody>
          <a:bodyPr lIns="0" tIns="0" rIns="0" bIns="0" rtlCol="0" anchor="t">
            <a:spAutoFit/>
          </a:bodyPr>
          <a:lstStyle/>
          <a:p>
            <a:pPr algn="ctr">
              <a:lnSpc>
                <a:spcPts val="980"/>
              </a:lnSpc>
              <a:spcBef>
                <a:spcPct val="0"/>
              </a:spcBef>
            </a:pPr>
            <a:r>
              <a:rPr lang="en-US" sz="700">
                <a:solidFill>
                  <a:srgbClr val="FFFFFF"/>
                </a:solidFill>
                <a:latin typeface="Poppins"/>
                <a:ea typeface="Poppins"/>
                <a:cs typeface="Poppins"/>
                <a:sym typeface="Poppins"/>
              </a:rPr>
              <a:t>Image: Created by ChatGPT using DALL·E, 2025.</a:t>
            </a: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359432" y="1806004"/>
            <a:ext cx="8115300" cy="6674992"/>
            <a:chOff x="0" y="0"/>
            <a:chExt cx="9822440" cy="8079148"/>
          </a:xfrm>
        </p:grpSpPr>
        <p:sp>
          <p:nvSpPr>
            <p:cNvPr id="4" name="Freeform 4"/>
            <p:cNvSpPr/>
            <p:nvPr/>
          </p:nvSpPr>
          <p:spPr>
            <a:xfrm>
              <a:off x="0" y="0"/>
              <a:ext cx="9823710" cy="8079148"/>
            </a:xfrm>
            <a:custGeom>
              <a:avLst/>
              <a:gdLst/>
              <a:ahLst/>
              <a:cxnLst/>
              <a:rect l="l" t="t" r="r" b="b"/>
              <a:pathLst>
                <a:path w="9823710" h="8079148">
                  <a:moveTo>
                    <a:pt x="9258632" y="0"/>
                  </a:moveTo>
                  <a:lnTo>
                    <a:pt x="563808" y="0"/>
                  </a:lnTo>
                  <a:cubicBezTo>
                    <a:pt x="251454" y="0"/>
                    <a:pt x="0" y="206826"/>
                    <a:pt x="0" y="463743"/>
                  </a:cubicBezTo>
                  <a:lnTo>
                    <a:pt x="0" y="7617021"/>
                  </a:lnTo>
                  <a:cubicBezTo>
                    <a:pt x="0" y="7872322"/>
                    <a:pt x="251454" y="8079148"/>
                    <a:pt x="563808" y="8079148"/>
                  </a:cubicBezTo>
                  <a:lnTo>
                    <a:pt x="9260597" y="8079148"/>
                  </a:lnTo>
                  <a:cubicBezTo>
                    <a:pt x="9570986" y="8079148"/>
                    <a:pt x="9823710" y="7872322"/>
                    <a:pt x="9823710" y="7615405"/>
                  </a:cubicBezTo>
                  <a:lnTo>
                    <a:pt x="9823710" y="463743"/>
                  </a:lnTo>
                  <a:cubicBezTo>
                    <a:pt x="9822440" y="206826"/>
                    <a:pt x="9570986" y="0"/>
                    <a:pt x="9258632" y="0"/>
                  </a:cubicBezTo>
                  <a:close/>
                </a:path>
              </a:pathLst>
            </a:custGeom>
            <a:blipFill>
              <a:blip r:embed="rId5"/>
              <a:stretch>
                <a:fillRect l="-17257" r="-6329"/>
              </a:stretch>
            </a:blipFill>
          </p:spPr>
          <p:txBody>
            <a:bodyPr/>
            <a:lstStyle/>
            <a:p>
              <a:endParaRPr lang="en-US"/>
            </a:p>
          </p:txBody>
        </p:sp>
      </p:grpSp>
      <p:grpSp>
        <p:nvGrpSpPr>
          <p:cNvPr id="5" name="Group 5"/>
          <p:cNvGrpSpPr/>
          <p:nvPr/>
        </p:nvGrpSpPr>
        <p:grpSpPr>
          <a:xfrm>
            <a:off x="1028700" y="1028700"/>
            <a:ext cx="7990347" cy="8855447"/>
            <a:chOff x="0" y="0"/>
            <a:chExt cx="10653795" cy="11807263"/>
          </a:xfrm>
        </p:grpSpPr>
        <p:sp>
          <p:nvSpPr>
            <p:cNvPr id="6" name="TextBox 6"/>
            <p:cNvSpPr txBox="1"/>
            <p:nvPr/>
          </p:nvSpPr>
          <p:spPr>
            <a:xfrm>
              <a:off x="0" y="-47625"/>
              <a:ext cx="10653795" cy="4264025"/>
            </a:xfrm>
            <a:prstGeom prst="rect">
              <a:avLst/>
            </a:prstGeom>
          </p:spPr>
          <p:txBody>
            <a:bodyPr lIns="0" tIns="0" rIns="0" bIns="0" rtlCol="0" anchor="t">
              <a:spAutoFit/>
            </a:bodyPr>
            <a:lstStyle/>
            <a:p>
              <a:pPr marL="0" lvl="0" indent="0" algn="l">
                <a:lnSpc>
                  <a:spcPts val="6242"/>
                </a:lnSpc>
              </a:pPr>
              <a:r>
                <a:rPr lang="en-US" sz="5201" b="1">
                  <a:solidFill>
                    <a:srgbClr val="FFFFFF"/>
                  </a:solidFill>
                  <a:latin typeface="Poppins Bold"/>
                  <a:ea typeface="Poppins Bold"/>
                  <a:cs typeface="Poppins Bold"/>
                  <a:sym typeface="Poppins Bold"/>
                </a:rPr>
                <a:t>Current Innovations and Applications in Artificial Intelligence Technologies</a:t>
              </a:r>
            </a:p>
          </p:txBody>
        </p:sp>
        <p:sp>
          <p:nvSpPr>
            <p:cNvPr id="7" name="TextBox 7"/>
            <p:cNvSpPr txBox="1"/>
            <p:nvPr/>
          </p:nvSpPr>
          <p:spPr>
            <a:xfrm>
              <a:off x="0" y="4702661"/>
              <a:ext cx="10653795" cy="7104602"/>
            </a:xfrm>
            <a:prstGeom prst="rect">
              <a:avLst/>
            </a:prstGeom>
          </p:spPr>
          <p:txBody>
            <a:bodyPr lIns="0" tIns="0" rIns="0" bIns="0" rtlCol="0" anchor="t">
              <a:spAutoFit/>
            </a:bodyPr>
            <a:lstStyle/>
            <a:p>
              <a:pPr marL="0" lvl="0" indent="0" algn="l">
                <a:lnSpc>
                  <a:spcPts val="3249"/>
                </a:lnSpc>
              </a:pPr>
              <a:r>
                <a:rPr lang="en-US" sz="2499">
                  <a:solidFill>
                    <a:srgbClr val="D9D9D9"/>
                  </a:solidFill>
                  <a:latin typeface="Poppins"/>
                  <a:ea typeface="Poppins"/>
                  <a:cs typeface="Poppins"/>
                  <a:sym typeface="Poppins"/>
                </a:rPr>
                <a:t>AI is already transforming industries across sectors:</a:t>
              </a:r>
            </a:p>
            <a:p>
              <a:pPr marL="539622" lvl="1" indent="-269811" algn="l">
                <a:lnSpc>
                  <a:spcPts val="3249"/>
                </a:lnSpc>
                <a:buFont typeface="Arial"/>
                <a:buChar char="•"/>
              </a:pPr>
              <a:r>
                <a:rPr lang="en-US" sz="2499">
                  <a:solidFill>
                    <a:srgbClr val="D9D9D9"/>
                  </a:solidFill>
                  <a:latin typeface="Poppins"/>
                  <a:ea typeface="Poppins"/>
                  <a:cs typeface="Poppins"/>
                  <a:sym typeface="Poppins"/>
                </a:rPr>
                <a:t>Healthcare: Enhances diagnostics, patient monitoring, and treatment recommendations</a:t>
              </a:r>
            </a:p>
            <a:p>
              <a:pPr marL="539622" lvl="1" indent="-269811" algn="l">
                <a:lnSpc>
                  <a:spcPts val="3249"/>
                </a:lnSpc>
                <a:buFont typeface="Arial"/>
                <a:buChar char="•"/>
              </a:pPr>
              <a:r>
                <a:rPr lang="en-US" sz="2499">
                  <a:solidFill>
                    <a:srgbClr val="D9D9D9"/>
                  </a:solidFill>
                  <a:latin typeface="Poppins"/>
                  <a:ea typeface="Poppins"/>
                  <a:cs typeface="Poppins"/>
                  <a:sym typeface="Poppins"/>
                </a:rPr>
                <a:t>Finance: Detects fraud, predicts trends, and automates transactions</a:t>
              </a:r>
            </a:p>
            <a:p>
              <a:pPr marL="539622" lvl="1" indent="-269811" algn="l">
                <a:lnSpc>
                  <a:spcPts val="3249"/>
                </a:lnSpc>
                <a:buFont typeface="Arial"/>
                <a:buChar char="•"/>
              </a:pPr>
              <a:r>
                <a:rPr lang="en-US" sz="2499">
                  <a:solidFill>
                    <a:srgbClr val="D9D9D9"/>
                  </a:solidFill>
                  <a:latin typeface="Poppins"/>
                  <a:ea typeface="Poppins"/>
                  <a:cs typeface="Poppins"/>
                  <a:sym typeface="Poppins"/>
                </a:rPr>
                <a:t>Education: Powers adaptive learning and customizes instruction</a:t>
              </a:r>
            </a:p>
            <a:p>
              <a:pPr marL="539622" lvl="1" indent="-269811" algn="l">
                <a:lnSpc>
                  <a:spcPts val="3249"/>
                </a:lnSpc>
                <a:buFont typeface="Arial"/>
                <a:buChar char="•"/>
              </a:pPr>
              <a:r>
                <a:rPr lang="en-US" sz="2499">
                  <a:solidFill>
                    <a:srgbClr val="D9D9D9"/>
                  </a:solidFill>
                  <a:latin typeface="Poppins"/>
                  <a:ea typeface="Poppins"/>
                  <a:cs typeface="Poppins"/>
                  <a:sym typeface="Poppins"/>
                </a:rPr>
                <a:t>Smart Cities: Optimizes traffic flow, energy use, and public safety</a:t>
              </a:r>
            </a:p>
            <a:p>
              <a:pPr marL="539622" lvl="1" indent="-269811" algn="l">
                <a:lnSpc>
                  <a:spcPts val="3249"/>
                </a:lnSpc>
                <a:buFont typeface="Arial"/>
                <a:buChar char="•"/>
              </a:pPr>
              <a:r>
                <a:rPr lang="en-US" sz="2499">
                  <a:solidFill>
                    <a:srgbClr val="D9D9D9"/>
                  </a:solidFill>
                  <a:latin typeface="Poppins"/>
                  <a:ea typeface="Poppins"/>
                  <a:cs typeface="Poppins"/>
                  <a:sym typeface="Poppins"/>
                </a:rPr>
                <a:t>Accessibility: Supports tools like voice assistants, translation, and screen readers</a:t>
              </a:r>
            </a:p>
            <a:p>
              <a:pPr marL="0" lvl="0" indent="0" algn="l">
                <a:lnSpc>
                  <a:spcPts val="3249"/>
                </a:lnSpc>
              </a:pPr>
              <a:endParaRPr lang="en-US" sz="2499">
                <a:solidFill>
                  <a:srgbClr val="D9D9D9"/>
                </a:solidFill>
                <a:latin typeface="Poppins"/>
                <a:ea typeface="Poppins"/>
                <a:cs typeface="Poppins"/>
                <a:sym typeface="Poppins"/>
              </a:endParaRPr>
            </a:p>
          </p:txBody>
        </p:sp>
      </p:grpSp>
      <p:sp>
        <p:nvSpPr>
          <p:cNvPr id="8" name="TextBox 8"/>
          <p:cNvSpPr txBox="1"/>
          <p:nvPr/>
        </p:nvSpPr>
        <p:spPr>
          <a:xfrm>
            <a:off x="9439140" y="8471471"/>
            <a:ext cx="7955885" cy="113195"/>
          </a:xfrm>
          <a:prstGeom prst="rect">
            <a:avLst/>
          </a:prstGeom>
        </p:spPr>
        <p:txBody>
          <a:bodyPr lIns="0" tIns="0" rIns="0" bIns="0" rtlCol="0" anchor="t">
            <a:spAutoFit/>
          </a:bodyPr>
          <a:lstStyle/>
          <a:p>
            <a:pPr algn="ctr">
              <a:lnSpc>
                <a:spcPts val="839"/>
              </a:lnSpc>
              <a:spcBef>
                <a:spcPct val="0"/>
              </a:spcBef>
            </a:pPr>
            <a:r>
              <a:rPr lang="en-US" sz="699" b="1">
                <a:solidFill>
                  <a:srgbClr val="FFFFFF"/>
                </a:solidFill>
                <a:latin typeface="Poppins Bold"/>
                <a:ea typeface="Poppins Bold"/>
                <a:cs typeface="Poppins Bold"/>
                <a:sym typeface="Poppins Bold"/>
              </a:rPr>
              <a:t>Image: Hicks, S. (2023). UCF Business Incubation Program. https://incubator.ucf.edu/what-is-artificial-intelligence-ai-and-why-people-should-learn-about-it/</a:t>
            </a:r>
          </a:p>
        </p:txBody>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0" y="0"/>
            <a:ext cx="18310194" cy="10287000"/>
          </a:xfrm>
          <a:custGeom>
            <a:avLst/>
            <a:gdLst/>
            <a:ahLst/>
            <a:cxnLst/>
            <a:rect l="l" t="t" r="r" b="b"/>
            <a:pathLst>
              <a:path w="18310194" h="10287000">
                <a:moveTo>
                  <a:pt x="18310194" y="0"/>
                </a:moveTo>
                <a:lnTo>
                  <a:pt x="0" y="0"/>
                </a:lnTo>
                <a:lnTo>
                  <a:pt x="0" y="10287000"/>
                </a:lnTo>
                <a:lnTo>
                  <a:pt x="18310194" y="10287000"/>
                </a:lnTo>
                <a:lnTo>
                  <a:pt x="1831019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0" y="0"/>
            <a:ext cx="18288000" cy="10287000"/>
            <a:chOff x="0" y="0"/>
            <a:chExt cx="2716753" cy="1528173"/>
          </a:xfrm>
        </p:grpSpPr>
        <p:sp>
          <p:nvSpPr>
            <p:cNvPr id="4" name="Freeform 4"/>
            <p:cNvSpPr/>
            <p:nvPr/>
          </p:nvSpPr>
          <p:spPr>
            <a:xfrm>
              <a:off x="0" y="0"/>
              <a:ext cx="2716753" cy="1528173"/>
            </a:xfrm>
            <a:custGeom>
              <a:avLst/>
              <a:gdLst/>
              <a:ahLst/>
              <a:cxnLst/>
              <a:rect l="l" t="t" r="r" b="b"/>
              <a:pathLst>
                <a:path w="2716753" h="1528173">
                  <a:moveTo>
                    <a:pt x="0" y="0"/>
                  </a:moveTo>
                  <a:lnTo>
                    <a:pt x="2716753" y="0"/>
                  </a:lnTo>
                  <a:lnTo>
                    <a:pt x="2716753" y="1528173"/>
                  </a:lnTo>
                  <a:lnTo>
                    <a:pt x="0" y="1528173"/>
                  </a:lnTo>
                  <a:close/>
                </a:path>
              </a:pathLst>
            </a:custGeom>
            <a:blipFill>
              <a:blip r:embed="rId5">
                <a:alphaModFix amt="90000"/>
              </a:blip>
              <a:stretch>
                <a:fillRect t="-9222" b="-9222"/>
              </a:stretch>
            </a:blipFill>
          </p:spPr>
          <p:txBody>
            <a:bodyPr/>
            <a:lstStyle/>
            <a:p>
              <a:endParaRPr lang="en-US"/>
            </a:p>
          </p:txBody>
        </p:sp>
      </p:grpSp>
      <p:grpSp>
        <p:nvGrpSpPr>
          <p:cNvPr id="5" name="Group 5"/>
          <p:cNvGrpSpPr/>
          <p:nvPr/>
        </p:nvGrpSpPr>
        <p:grpSpPr>
          <a:xfrm>
            <a:off x="2079594" y="848581"/>
            <a:ext cx="16230600" cy="1768847"/>
            <a:chOff x="0" y="0"/>
            <a:chExt cx="21640800" cy="2358463"/>
          </a:xfrm>
        </p:grpSpPr>
        <p:sp>
          <p:nvSpPr>
            <p:cNvPr id="6" name="TextBox 6"/>
            <p:cNvSpPr txBox="1"/>
            <p:nvPr/>
          </p:nvSpPr>
          <p:spPr>
            <a:xfrm>
              <a:off x="0" y="-66675"/>
              <a:ext cx="21640800" cy="1387475"/>
            </a:xfrm>
            <a:prstGeom prst="rect">
              <a:avLst/>
            </a:prstGeom>
          </p:spPr>
          <p:txBody>
            <a:bodyPr lIns="0" tIns="0" rIns="0" bIns="0" rtlCol="0" anchor="t">
              <a:spAutoFit/>
            </a:bodyPr>
            <a:lstStyle/>
            <a:p>
              <a:pPr marL="0" lvl="0" indent="0" algn="l">
                <a:lnSpc>
                  <a:spcPts val="7802"/>
                </a:lnSpc>
              </a:pPr>
              <a:endParaRPr/>
            </a:p>
          </p:txBody>
        </p:sp>
        <p:sp>
          <p:nvSpPr>
            <p:cNvPr id="7" name="TextBox 7"/>
            <p:cNvSpPr txBox="1"/>
            <p:nvPr/>
          </p:nvSpPr>
          <p:spPr>
            <a:xfrm>
              <a:off x="0" y="1807061"/>
              <a:ext cx="21640800" cy="551402"/>
            </a:xfrm>
            <a:prstGeom prst="rect">
              <a:avLst/>
            </a:prstGeom>
          </p:spPr>
          <p:txBody>
            <a:bodyPr lIns="0" tIns="0" rIns="0" bIns="0" rtlCol="0" anchor="t">
              <a:spAutoFit/>
            </a:bodyPr>
            <a:lstStyle/>
            <a:p>
              <a:pPr algn="l">
                <a:lnSpc>
                  <a:spcPts val="3249"/>
                </a:lnSpc>
              </a:pPr>
              <a:endParaRPr/>
            </a:p>
          </p:txBody>
        </p:sp>
      </p:grpSp>
      <p:sp>
        <p:nvSpPr>
          <p:cNvPr id="8" name="TextBox 8"/>
          <p:cNvSpPr txBox="1"/>
          <p:nvPr/>
        </p:nvSpPr>
        <p:spPr>
          <a:xfrm>
            <a:off x="1028700" y="4229100"/>
            <a:ext cx="16230600" cy="1771650"/>
          </a:xfrm>
          <a:prstGeom prst="rect">
            <a:avLst/>
          </a:prstGeom>
        </p:spPr>
        <p:txBody>
          <a:bodyPr lIns="0" tIns="0" rIns="0" bIns="0" rtlCol="0" anchor="t">
            <a:spAutoFit/>
          </a:bodyPr>
          <a:lstStyle/>
          <a:p>
            <a:pPr algn="ctr">
              <a:lnSpc>
                <a:spcPts val="6800"/>
              </a:lnSpc>
              <a:spcBef>
                <a:spcPct val="0"/>
              </a:spcBef>
            </a:pPr>
            <a:r>
              <a:rPr lang="en-US" sz="5667" b="1">
                <a:solidFill>
                  <a:srgbClr val="FBC901"/>
                </a:solidFill>
                <a:latin typeface="Poppins Semi-Bold"/>
                <a:ea typeface="Poppins Semi-Bold"/>
                <a:cs typeface="Poppins Semi-Bold"/>
                <a:sym typeface="Poppins Semi-Bold"/>
              </a:rPr>
              <a:t>Is there a limit to how much of our lives AI should influence?</a:t>
            </a:r>
          </a:p>
        </p:txBody>
      </p:sp>
      <p:sp>
        <p:nvSpPr>
          <p:cNvPr id="9" name="TextBox 9"/>
          <p:cNvSpPr txBox="1"/>
          <p:nvPr/>
        </p:nvSpPr>
        <p:spPr>
          <a:xfrm>
            <a:off x="15006630" y="9899285"/>
            <a:ext cx="2927875" cy="113242"/>
          </a:xfrm>
          <a:prstGeom prst="rect">
            <a:avLst/>
          </a:prstGeom>
        </p:spPr>
        <p:txBody>
          <a:bodyPr lIns="0" tIns="0" rIns="0" bIns="0" rtlCol="0" anchor="t">
            <a:spAutoFit/>
          </a:bodyPr>
          <a:lstStyle/>
          <a:p>
            <a:pPr algn="ctr">
              <a:lnSpc>
                <a:spcPts val="840"/>
              </a:lnSpc>
              <a:spcBef>
                <a:spcPct val="0"/>
              </a:spcBef>
            </a:pPr>
            <a:r>
              <a:rPr lang="en-US" sz="700" b="1">
                <a:solidFill>
                  <a:srgbClr val="FFFFFF"/>
                </a:solidFill>
                <a:latin typeface="Poppins Bold"/>
                <a:ea typeface="Poppins Bold"/>
                <a:cs typeface="Poppins Bold"/>
                <a:sym typeface="Poppins Bold"/>
              </a:rPr>
              <a:t>Citation reads: “Image: Created by ChatGPT using DALL·E, 2025.”</a:t>
            </a:r>
          </a:p>
        </p:txBody>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181017" y="-101699"/>
            <a:ext cx="18672228" cy="10490397"/>
          </a:xfrm>
          <a:custGeom>
            <a:avLst/>
            <a:gdLst/>
            <a:ahLst/>
            <a:cxnLst/>
            <a:rect l="l" t="t" r="r" b="b"/>
            <a:pathLst>
              <a:path w="18672228" h="10490397">
                <a:moveTo>
                  <a:pt x="18672228" y="0"/>
                </a:moveTo>
                <a:lnTo>
                  <a:pt x="0" y="0"/>
                </a:lnTo>
                <a:lnTo>
                  <a:pt x="0" y="10490398"/>
                </a:lnTo>
                <a:lnTo>
                  <a:pt x="18672228" y="10490398"/>
                </a:lnTo>
                <a:lnTo>
                  <a:pt x="1867222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9961767" y="1028700"/>
            <a:ext cx="7297533" cy="6557615"/>
            <a:chOff x="0" y="0"/>
            <a:chExt cx="8832647" cy="7937080"/>
          </a:xfrm>
        </p:grpSpPr>
        <p:sp>
          <p:nvSpPr>
            <p:cNvPr id="4" name="Freeform 4"/>
            <p:cNvSpPr/>
            <p:nvPr/>
          </p:nvSpPr>
          <p:spPr>
            <a:xfrm>
              <a:off x="0" y="0"/>
              <a:ext cx="8833917" cy="7937080"/>
            </a:xfrm>
            <a:custGeom>
              <a:avLst/>
              <a:gdLst/>
              <a:ahLst/>
              <a:cxnLst/>
              <a:rect l="l" t="t" r="r" b="b"/>
              <a:pathLst>
                <a:path w="8833917" h="7937080">
                  <a:moveTo>
                    <a:pt x="8325653" y="0"/>
                  </a:moveTo>
                  <a:lnTo>
                    <a:pt x="506994" y="0"/>
                  </a:lnTo>
                  <a:cubicBezTo>
                    <a:pt x="226116" y="0"/>
                    <a:pt x="0" y="203189"/>
                    <a:pt x="0" y="455588"/>
                  </a:cubicBezTo>
                  <a:lnTo>
                    <a:pt x="0" y="7483079"/>
                  </a:lnTo>
                  <a:cubicBezTo>
                    <a:pt x="0" y="7733891"/>
                    <a:pt x="226116" y="7937080"/>
                    <a:pt x="506994" y="7937080"/>
                  </a:cubicBezTo>
                  <a:lnTo>
                    <a:pt x="8327420" y="7937080"/>
                  </a:lnTo>
                  <a:cubicBezTo>
                    <a:pt x="8606531" y="7937080"/>
                    <a:pt x="8833917" y="7733891"/>
                    <a:pt x="8833917" y="7481491"/>
                  </a:cubicBezTo>
                  <a:lnTo>
                    <a:pt x="8833917" y="455588"/>
                  </a:lnTo>
                  <a:cubicBezTo>
                    <a:pt x="8832647" y="203189"/>
                    <a:pt x="8606531" y="0"/>
                    <a:pt x="8325653" y="0"/>
                  </a:cubicBezTo>
                  <a:close/>
                </a:path>
              </a:pathLst>
            </a:custGeom>
            <a:blipFill>
              <a:blip r:embed="rId5"/>
              <a:stretch>
                <a:fillRect t="-33526" b="-33526"/>
              </a:stretch>
            </a:blipFill>
          </p:spPr>
          <p:txBody>
            <a:bodyPr/>
            <a:lstStyle/>
            <a:p>
              <a:endParaRPr lang="en-US"/>
            </a:p>
          </p:txBody>
        </p:sp>
      </p:grpSp>
      <p:sp>
        <p:nvSpPr>
          <p:cNvPr id="5" name="Freeform 5"/>
          <p:cNvSpPr/>
          <p:nvPr/>
        </p:nvSpPr>
        <p:spPr>
          <a:xfrm>
            <a:off x="9961767" y="7964513"/>
            <a:ext cx="7475904" cy="37380"/>
          </a:xfrm>
          <a:custGeom>
            <a:avLst/>
            <a:gdLst/>
            <a:ahLst/>
            <a:cxnLst/>
            <a:rect l="l" t="t" r="r" b="b"/>
            <a:pathLst>
              <a:path w="7475904" h="37380">
                <a:moveTo>
                  <a:pt x="0" y="0"/>
                </a:moveTo>
                <a:lnTo>
                  <a:pt x="7475904" y="0"/>
                </a:lnTo>
                <a:lnTo>
                  <a:pt x="7475904" y="37379"/>
                </a:lnTo>
                <a:lnTo>
                  <a:pt x="0" y="3737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6" name="Group 6"/>
          <p:cNvGrpSpPr/>
          <p:nvPr/>
        </p:nvGrpSpPr>
        <p:grpSpPr>
          <a:xfrm>
            <a:off x="1039797" y="1028700"/>
            <a:ext cx="8115300" cy="7558484"/>
            <a:chOff x="0" y="0"/>
            <a:chExt cx="10820400" cy="10077978"/>
          </a:xfrm>
        </p:grpSpPr>
        <p:sp>
          <p:nvSpPr>
            <p:cNvPr id="7" name="TextBox 7"/>
            <p:cNvSpPr txBox="1"/>
            <p:nvPr/>
          </p:nvSpPr>
          <p:spPr>
            <a:xfrm>
              <a:off x="0" y="-47625"/>
              <a:ext cx="10820400" cy="2155825"/>
            </a:xfrm>
            <a:prstGeom prst="rect">
              <a:avLst/>
            </a:prstGeom>
          </p:spPr>
          <p:txBody>
            <a:bodyPr lIns="0" tIns="0" rIns="0" bIns="0" rtlCol="0" anchor="t">
              <a:spAutoFit/>
            </a:bodyPr>
            <a:lstStyle/>
            <a:p>
              <a:pPr marL="0" lvl="0" indent="0" algn="l">
                <a:lnSpc>
                  <a:spcPts val="6250"/>
                </a:lnSpc>
              </a:pPr>
              <a:r>
                <a:rPr lang="en-US" sz="5209" b="1">
                  <a:solidFill>
                    <a:srgbClr val="FFFFFF"/>
                  </a:solidFill>
                  <a:latin typeface="Poppins Bold"/>
                  <a:ea typeface="Poppins Bold"/>
                  <a:cs typeface="Poppins Bold"/>
                  <a:sym typeface="Poppins Bold"/>
                </a:rPr>
                <a:t>Ethical Concerns and Societal Impact</a:t>
              </a:r>
            </a:p>
          </p:txBody>
        </p:sp>
        <p:sp>
          <p:nvSpPr>
            <p:cNvPr id="8" name="TextBox 8"/>
            <p:cNvSpPr txBox="1"/>
            <p:nvPr/>
          </p:nvSpPr>
          <p:spPr>
            <a:xfrm>
              <a:off x="0" y="2645532"/>
              <a:ext cx="10820400" cy="7432446"/>
            </a:xfrm>
            <a:prstGeom prst="rect">
              <a:avLst/>
            </a:prstGeom>
          </p:spPr>
          <p:txBody>
            <a:bodyPr lIns="0" tIns="0" rIns="0" bIns="0" rtlCol="0" anchor="t">
              <a:spAutoFit/>
            </a:bodyPr>
            <a:lstStyle/>
            <a:p>
              <a:pPr marL="569652" lvl="1" indent="-284826" algn="l">
                <a:lnSpc>
                  <a:spcPts val="3430"/>
                </a:lnSpc>
                <a:buFont typeface="Arial"/>
                <a:buChar char="•"/>
              </a:pPr>
              <a:r>
                <a:rPr lang="en-US" sz="2638">
                  <a:solidFill>
                    <a:srgbClr val="D9D9D9"/>
                  </a:solidFill>
                  <a:latin typeface="Poppins"/>
                  <a:ea typeface="Poppins"/>
                  <a:cs typeface="Poppins"/>
                  <a:sym typeface="Poppins"/>
                </a:rPr>
                <a:t>AI systems can reflect bias and cause real harm in hiring, policing, and finance</a:t>
              </a:r>
            </a:p>
            <a:p>
              <a:pPr algn="l">
                <a:lnSpc>
                  <a:spcPts val="3430"/>
                </a:lnSpc>
              </a:pPr>
              <a:endParaRPr lang="en-US" sz="2638">
                <a:solidFill>
                  <a:srgbClr val="D9D9D9"/>
                </a:solidFill>
                <a:latin typeface="Poppins"/>
                <a:ea typeface="Poppins"/>
                <a:cs typeface="Poppins"/>
                <a:sym typeface="Poppins"/>
              </a:endParaRPr>
            </a:p>
            <a:p>
              <a:pPr marL="569652" lvl="1" indent="-284826" algn="l">
                <a:lnSpc>
                  <a:spcPts val="3430"/>
                </a:lnSpc>
                <a:buFont typeface="Arial"/>
                <a:buChar char="•"/>
              </a:pPr>
              <a:r>
                <a:rPr lang="en-US" sz="2638">
                  <a:solidFill>
                    <a:srgbClr val="D9D9D9"/>
                  </a:solidFill>
                  <a:latin typeface="Poppins"/>
                  <a:ea typeface="Poppins"/>
                  <a:cs typeface="Poppins"/>
                  <a:sym typeface="Poppins"/>
                </a:rPr>
                <a:t>Lack of transparency in decision making processes</a:t>
              </a:r>
            </a:p>
            <a:p>
              <a:pPr algn="l">
                <a:lnSpc>
                  <a:spcPts val="3430"/>
                </a:lnSpc>
              </a:pPr>
              <a:endParaRPr lang="en-US" sz="2638">
                <a:solidFill>
                  <a:srgbClr val="D9D9D9"/>
                </a:solidFill>
                <a:latin typeface="Poppins"/>
                <a:ea typeface="Poppins"/>
                <a:cs typeface="Poppins"/>
                <a:sym typeface="Poppins"/>
              </a:endParaRPr>
            </a:p>
            <a:p>
              <a:pPr marL="569652" lvl="1" indent="-284826" algn="l">
                <a:lnSpc>
                  <a:spcPts val="3430"/>
                </a:lnSpc>
                <a:buFont typeface="Arial"/>
                <a:buChar char="•"/>
              </a:pPr>
              <a:r>
                <a:rPr lang="en-US" sz="2638">
                  <a:solidFill>
                    <a:srgbClr val="D9D9D9"/>
                  </a:solidFill>
                  <a:latin typeface="Poppins"/>
                  <a:ea typeface="Poppins"/>
                  <a:cs typeface="Poppins"/>
                  <a:sym typeface="Poppins"/>
                </a:rPr>
                <a:t>Facial recognition raises privacy and surveillance concerns</a:t>
              </a:r>
            </a:p>
            <a:p>
              <a:pPr algn="l">
                <a:lnSpc>
                  <a:spcPts val="3430"/>
                </a:lnSpc>
              </a:pPr>
              <a:endParaRPr lang="en-US" sz="2638">
                <a:solidFill>
                  <a:srgbClr val="D9D9D9"/>
                </a:solidFill>
                <a:latin typeface="Poppins"/>
                <a:ea typeface="Poppins"/>
                <a:cs typeface="Poppins"/>
                <a:sym typeface="Poppins"/>
              </a:endParaRPr>
            </a:p>
            <a:p>
              <a:pPr marL="569652" lvl="1" indent="-284826" algn="l">
                <a:lnSpc>
                  <a:spcPts val="3430"/>
                </a:lnSpc>
                <a:buFont typeface="Arial"/>
                <a:buChar char="•"/>
              </a:pPr>
              <a:r>
                <a:rPr lang="en-US" sz="2638">
                  <a:solidFill>
                    <a:srgbClr val="D9D9D9"/>
                  </a:solidFill>
                  <a:latin typeface="Poppins"/>
                  <a:ea typeface="Poppins"/>
                  <a:cs typeface="Poppins"/>
                  <a:sym typeface="Poppins"/>
                </a:rPr>
                <a:t>Accountability is often unclear when harm occurs</a:t>
              </a:r>
            </a:p>
            <a:p>
              <a:pPr algn="l">
                <a:lnSpc>
                  <a:spcPts val="3430"/>
                </a:lnSpc>
              </a:pPr>
              <a:endParaRPr lang="en-US" sz="2638">
                <a:solidFill>
                  <a:srgbClr val="D9D9D9"/>
                </a:solidFill>
                <a:latin typeface="Poppins"/>
                <a:ea typeface="Poppins"/>
                <a:cs typeface="Poppins"/>
                <a:sym typeface="Poppins"/>
              </a:endParaRPr>
            </a:p>
            <a:p>
              <a:pPr marL="0" lvl="0" indent="0" algn="l">
                <a:lnSpc>
                  <a:spcPts val="3430"/>
                </a:lnSpc>
              </a:pPr>
              <a:endParaRPr lang="en-US" sz="2638">
                <a:solidFill>
                  <a:srgbClr val="D9D9D9"/>
                </a:solidFill>
                <a:latin typeface="Poppins"/>
                <a:ea typeface="Poppins"/>
                <a:cs typeface="Poppins"/>
                <a:sym typeface="Poppins"/>
              </a:endParaRPr>
            </a:p>
          </p:txBody>
        </p:sp>
      </p:grpSp>
      <p:sp>
        <p:nvSpPr>
          <p:cNvPr id="9" name="TextBox 9"/>
          <p:cNvSpPr txBox="1"/>
          <p:nvPr/>
        </p:nvSpPr>
        <p:spPr>
          <a:xfrm>
            <a:off x="9961767" y="8154292"/>
            <a:ext cx="7119162" cy="628650"/>
          </a:xfrm>
          <a:prstGeom prst="rect">
            <a:avLst/>
          </a:prstGeom>
        </p:spPr>
        <p:txBody>
          <a:bodyPr lIns="0" tIns="0" rIns="0" bIns="0" rtlCol="0" anchor="t">
            <a:spAutoFit/>
          </a:bodyPr>
          <a:lstStyle/>
          <a:p>
            <a:pPr algn="ctr">
              <a:lnSpc>
                <a:spcPts val="2435"/>
              </a:lnSpc>
              <a:spcBef>
                <a:spcPct val="0"/>
              </a:spcBef>
            </a:pPr>
            <a:r>
              <a:rPr lang="en-US" sz="2029" b="1">
                <a:solidFill>
                  <a:srgbClr val="D9D9D9"/>
                </a:solidFill>
                <a:latin typeface="Poppins Bold"/>
                <a:ea typeface="Poppins Bold"/>
                <a:cs typeface="Poppins Bold"/>
                <a:sym typeface="Poppins Bold"/>
              </a:rPr>
              <a:t>“MIT study: Facial recognition systems misidentify people of color up to 97% of the time”</a:t>
            </a:r>
          </a:p>
        </p:txBody>
      </p:sp>
      <p:sp>
        <p:nvSpPr>
          <p:cNvPr id="10" name="TextBox 10"/>
          <p:cNvSpPr txBox="1"/>
          <p:nvPr/>
        </p:nvSpPr>
        <p:spPr>
          <a:xfrm>
            <a:off x="12204025" y="7713887"/>
            <a:ext cx="2813016" cy="113529"/>
          </a:xfrm>
          <a:prstGeom prst="rect">
            <a:avLst/>
          </a:prstGeom>
        </p:spPr>
        <p:txBody>
          <a:bodyPr lIns="0" tIns="0" rIns="0" bIns="0" rtlCol="0" anchor="t">
            <a:spAutoFit/>
          </a:bodyPr>
          <a:lstStyle/>
          <a:p>
            <a:pPr algn="ctr">
              <a:lnSpc>
                <a:spcPts val="842"/>
              </a:lnSpc>
              <a:spcBef>
                <a:spcPct val="0"/>
              </a:spcBef>
            </a:pPr>
            <a:r>
              <a:rPr lang="en-US" sz="701" b="1">
                <a:solidFill>
                  <a:srgbClr val="FFFFFF"/>
                </a:solidFill>
                <a:latin typeface="Poppins Bold"/>
                <a:ea typeface="Poppins Bold"/>
                <a:cs typeface="Poppins Bold"/>
                <a:sym typeface="Poppins Bold"/>
              </a:rPr>
              <a:t>Image: Pexels, 2021. https://www.pexels.com/photo/8090126/</a:t>
            </a:r>
          </a:p>
        </p:txBody>
      </p:sp>
    </p:spTree>
  </p:cSld>
  <p:clrMapOvr>
    <a:masterClrMapping/>
  </p:clrMapOvr>
  <p:transition>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8C8C8C"/>
        </a:solidFill>
        <a:effectLst/>
      </p:bgPr>
    </p:bg>
    <p:spTree>
      <p:nvGrpSpPr>
        <p:cNvPr id="1" name=""/>
        <p:cNvGrpSpPr/>
        <p:nvPr/>
      </p:nvGrpSpPr>
      <p:grpSpPr>
        <a:xfrm>
          <a:off x="0" y="0"/>
          <a:ext cx="0" cy="0"/>
          <a:chOff x="0" y="0"/>
          <a:chExt cx="0" cy="0"/>
        </a:xfrm>
      </p:grpSpPr>
      <p:sp>
        <p:nvSpPr>
          <p:cNvPr id="2" name="Freeform 2"/>
          <p:cNvSpPr/>
          <p:nvPr/>
        </p:nvSpPr>
        <p:spPr>
          <a:xfrm flipH="1">
            <a:off x="0" y="0"/>
            <a:ext cx="18310194" cy="10287000"/>
          </a:xfrm>
          <a:custGeom>
            <a:avLst/>
            <a:gdLst/>
            <a:ahLst/>
            <a:cxnLst/>
            <a:rect l="l" t="t" r="r" b="b"/>
            <a:pathLst>
              <a:path w="18310194" h="10287000">
                <a:moveTo>
                  <a:pt x="18310194" y="0"/>
                </a:moveTo>
                <a:lnTo>
                  <a:pt x="0" y="0"/>
                </a:lnTo>
                <a:lnTo>
                  <a:pt x="0" y="10287000"/>
                </a:lnTo>
                <a:lnTo>
                  <a:pt x="18310194" y="10287000"/>
                </a:lnTo>
                <a:lnTo>
                  <a:pt x="1831019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0" y="0"/>
            <a:ext cx="18288000" cy="10287000"/>
            <a:chOff x="0" y="0"/>
            <a:chExt cx="2716753" cy="1528173"/>
          </a:xfrm>
        </p:grpSpPr>
        <p:sp>
          <p:nvSpPr>
            <p:cNvPr id="4" name="Freeform 4"/>
            <p:cNvSpPr/>
            <p:nvPr/>
          </p:nvSpPr>
          <p:spPr>
            <a:xfrm>
              <a:off x="0" y="0"/>
              <a:ext cx="2716753" cy="1528173"/>
            </a:xfrm>
            <a:custGeom>
              <a:avLst/>
              <a:gdLst/>
              <a:ahLst/>
              <a:cxnLst/>
              <a:rect l="l" t="t" r="r" b="b"/>
              <a:pathLst>
                <a:path w="2716753" h="1528173">
                  <a:moveTo>
                    <a:pt x="0" y="0"/>
                  </a:moveTo>
                  <a:lnTo>
                    <a:pt x="2716753" y="0"/>
                  </a:lnTo>
                  <a:lnTo>
                    <a:pt x="2716753" y="1528173"/>
                  </a:lnTo>
                  <a:lnTo>
                    <a:pt x="0" y="1528173"/>
                  </a:lnTo>
                  <a:close/>
                </a:path>
              </a:pathLst>
            </a:custGeom>
            <a:blipFill>
              <a:blip r:embed="rId5">
                <a:alphaModFix amt="90000"/>
              </a:blip>
              <a:stretch>
                <a:fillRect t="-9222" b="-9222"/>
              </a:stretch>
            </a:blipFill>
          </p:spPr>
          <p:txBody>
            <a:bodyPr/>
            <a:lstStyle/>
            <a:p>
              <a:endParaRPr lang="en-US"/>
            </a:p>
          </p:txBody>
        </p:sp>
      </p:grpSp>
      <p:sp>
        <p:nvSpPr>
          <p:cNvPr id="5" name="TextBox 5"/>
          <p:cNvSpPr txBox="1"/>
          <p:nvPr/>
        </p:nvSpPr>
        <p:spPr>
          <a:xfrm>
            <a:off x="918220" y="4229100"/>
            <a:ext cx="16230600" cy="1771650"/>
          </a:xfrm>
          <a:prstGeom prst="rect">
            <a:avLst/>
          </a:prstGeom>
        </p:spPr>
        <p:txBody>
          <a:bodyPr lIns="0" tIns="0" rIns="0" bIns="0" rtlCol="0" anchor="t">
            <a:spAutoFit/>
          </a:bodyPr>
          <a:lstStyle/>
          <a:p>
            <a:pPr algn="ctr">
              <a:lnSpc>
                <a:spcPts val="6800"/>
              </a:lnSpc>
              <a:spcBef>
                <a:spcPct val="0"/>
              </a:spcBef>
            </a:pPr>
            <a:r>
              <a:rPr lang="en-US" sz="5667" b="1">
                <a:solidFill>
                  <a:srgbClr val="FBC901"/>
                </a:solidFill>
                <a:latin typeface="Poppins Semi-Bold"/>
                <a:ea typeface="Poppins Semi-Bold"/>
                <a:cs typeface="Poppins Semi-Bold"/>
                <a:sym typeface="Poppins Semi-Bold"/>
              </a:rPr>
              <a:t>Should there be limits on what AI is allowed to automate or control?</a:t>
            </a:r>
          </a:p>
        </p:txBody>
      </p:sp>
      <p:sp>
        <p:nvSpPr>
          <p:cNvPr id="6" name="TextBox 6"/>
          <p:cNvSpPr txBox="1"/>
          <p:nvPr/>
        </p:nvSpPr>
        <p:spPr>
          <a:xfrm>
            <a:off x="15006630" y="9899285"/>
            <a:ext cx="2927875" cy="113242"/>
          </a:xfrm>
          <a:prstGeom prst="rect">
            <a:avLst/>
          </a:prstGeom>
        </p:spPr>
        <p:txBody>
          <a:bodyPr lIns="0" tIns="0" rIns="0" bIns="0" rtlCol="0" anchor="t">
            <a:spAutoFit/>
          </a:bodyPr>
          <a:lstStyle/>
          <a:p>
            <a:pPr algn="ctr">
              <a:lnSpc>
                <a:spcPts val="840"/>
              </a:lnSpc>
              <a:spcBef>
                <a:spcPct val="0"/>
              </a:spcBef>
            </a:pPr>
            <a:r>
              <a:rPr lang="en-US" sz="700" b="1">
                <a:solidFill>
                  <a:srgbClr val="FFFFFF"/>
                </a:solidFill>
                <a:latin typeface="Poppins Bold"/>
                <a:ea typeface="Poppins Bold"/>
                <a:cs typeface="Poppins Bold"/>
                <a:sym typeface="Poppins Bold"/>
              </a:rPr>
              <a:t>Citation reads: “Image: Created by ChatGPT using DALL·E, 2025.”</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TotalTime>
  <Words>3201</Words>
  <Application>Microsoft Office PowerPoint</Application>
  <PresentationFormat>Custom</PresentationFormat>
  <Paragraphs>307</Paragraphs>
  <Slides>17</Slides>
  <Notes>17</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Poppins Light</vt:lpstr>
      <vt:lpstr>Poppins</vt:lpstr>
      <vt:lpstr>Calibri</vt:lpstr>
      <vt:lpstr>Poppins Italics</vt:lpstr>
      <vt:lpstr>Poppins Semi-Bold</vt:lpstr>
      <vt:lpstr>Poppins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 The Evolution of Artificial Intelligence</dc:title>
  <dc:description>Presentation - The Evolution of Artificial Intelligence</dc:description>
  <cp:lastModifiedBy>April Sykes</cp:lastModifiedBy>
  <cp:revision>1</cp:revision>
  <dcterms:created xsi:type="dcterms:W3CDTF">2006-08-16T00:00:00Z</dcterms:created>
  <dcterms:modified xsi:type="dcterms:W3CDTF">2025-06-17T20:53:18Z</dcterms:modified>
  <dc:identifier>DAGpQBklJzc</dc:identifier>
</cp:coreProperties>
</file>

<file path=docProps/thumbnail.jpeg>
</file>